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5" r:id="rId3"/>
    <p:sldId id="277" r:id="rId4"/>
    <p:sldId id="280" r:id="rId5"/>
    <p:sldId id="273" r:id="rId6"/>
    <p:sldId id="286" r:id="rId7"/>
    <p:sldId id="274" r:id="rId8"/>
    <p:sldId id="257" r:id="rId9"/>
    <p:sldId id="296" r:id="rId10"/>
    <p:sldId id="300" r:id="rId11"/>
    <p:sldId id="287" r:id="rId12"/>
    <p:sldId id="263" r:id="rId13"/>
    <p:sldId id="264" r:id="rId14"/>
    <p:sldId id="293" r:id="rId15"/>
    <p:sldId id="276" r:id="rId16"/>
    <p:sldId id="278" r:id="rId17"/>
    <p:sldId id="297" r:id="rId18"/>
    <p:sldId id="303" r:id="rId19"/>
    <p:sldId id="304" r:id="rId20"/>
    <p:sldId id="305" r:id="rId21"/>
    <p:sldId id="306" r:id="rId22"/>
    <p:sldId id="308" r:id="rId23"/>
    <p:sldId id="311" r:id="rId24"/>
    <p:sldId id="312" r:id="rId25"/>
    <p:sldId id="313" r:id="rId26"/>
    <p:sldId id="314" r:id="rId27"/>
    <p:sldId id="315" r:id="rId28"/>
    <p:sldId id="318" r:id="rId29"/>
    <p:sldId id="272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6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2A772C-FFE0-49B4-A883-BF5C091E0D12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D7F105-A9E2-46F5-B144-260E8F562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F9933-040D-41ED-AE22-1ECFEB69C5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3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F9933-040D-41ED-AE22-1ECFEB69C5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8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E961F-5A76-44BB-64AB-CEE9A07CF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EE1AD-E5D2-3B31-4087-1C83E6FB1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D8C18-52F2-66CF-3981-A1647D24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8CF0-28EF-4CF6-B925-D404DB76878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BCB0E-551E-FEC5-A45C-AE500A5F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8C42E-7AF2-72DE-8998-5B0FCEFB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AC7-9A1B-4141-BE68-CB336C4C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1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B83E-84CD-5628-06C6-B456BF937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D7E8B-C5B3-E285-67C7-430A08E83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0D6F-F5B5-650A-9827-E5EDCD895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8CF0-28EF-4CF6-B925-D404DB76878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E8374-E977-835A-4E05-B392E0C4D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E1892-8D53-5F64-C1C4-8986D87B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AC7-9A1B-4141-BE68-CB336C4C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6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4E1BEB-88A0-3BE6-7830-5AB8D8B47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20F20-EC23-3BA0-3A89-F8C82BDB1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95129-D49F-E625-F58A-4F4705A52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8CF0-28EF-4CF6-B925-D404DB76878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82247-02B2-BFFB-BDB5-FED07693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DBE35-E8EC-5D0F-3CA3-0AA3F3C8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AC7-9A1B-4141-BE68-CB336C4C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4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DF201-31A3-CA2F-C4C1-6D35D053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D27D5-7012-AD0A-0B0B-6AE1EE271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13BE8-2F81-47F7-0231-62C3D704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8CF0-28EF-4CF6-B925-D404DB76878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4B860-157E-C31A-80CA-3E4D6476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5ACD5-ACB3-2A0F-E5B6-1523F94A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AC7-9A1B-4141-BE68-CB336C4C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9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7F19-288B-A612-3718-76252DA9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CA7BC-CDDE-0559-A58C-265D7BE39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D4B7-AD89-C780-3432-7CB0BF17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8CF0-28EF-4CF6-B925-D404DB76878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1242E-10A8-ED5B-9107-151ED2AA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3FAEA-165B-F599-1377-56A8EF9A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AC7-9A1B-4141-BE68-CB336C4C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2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76978-590F-81EE-0904-3126AFCE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1763-D1A3-F14C-37EE-E5CBFC511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062C9-958A-4E9A-980F-B091E0929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A7252-681E-65F8-80A0-2D2FF091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8CF0-28EF-4CF6-B925-D404DB76878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91417-CD85-08DC-DCB6-CC03E3469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8EA44-152E-9753-3E7A-D0F4E9EB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AC7-9A1B-4141-BE68-CB336C4C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192E8-774B-B409-09A0-071DD8389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3A3CE-8997-9129-C6FC-B1F3F9D51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132C8-7D04-5952-C49C-6C34A7D85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6F8E96-C58E-9A65-CB7C-634D7B607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06501-1826-1617-62AB-550D1CFDC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E2DF81-8D17-5650-5557-FD7CEA5D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8CF0-28EF-4CF6-B925-D404DB76878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7296C7-F874-2044-46C6-941E9820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EC234-F37F-2C63-7852-F2ADFDBE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AC7-9A1B-4141-BE68-CB336C4C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5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56FA-A5FE-C00B-9BDA-57FACE414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1A6AF-E174-2277-CF91-6C31B214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8CF0-28EF-4CF6-B925-D404DB76878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F59E2-5771-288B-6A0C-8B00518F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1C564-25AD-F6E1-E062-8696F44F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AC7-9A1B-4141-BE68-CB336C4C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5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988273-CB63-B864-A9E1-744B55D6B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8CF0-28EF-4CF6-B925-D404DB76878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340A0A-DB57-F2C8-5054-1DFC21FD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F805F-73B3-ECAA-D162-A6B71B6F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AC7-9A1B-4141-BE68-CB336C4C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4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6991-C421-BB0B-85A9-D13E628C7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9156B-B28C-9BEC-4C80-860CB4DA5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17360-DF07-4817-4CAE-F085A4C46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D5521-61A5-BFE8-E393-67B30F10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8CF0-28EF-4CF6-B925-D404DB76878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FDB5B-539B-6DF0-C64A-CE9D2418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30C4A-7722-DF9E-B36D-1DDD60B35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AC7-9A1B-4141-BE68-CB336C4C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32887-5A48-4032-1787-BB3B93EA8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43BC8-F824-A08A-5391-7E17FA6F0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7283A-7F47-9856-7922-689087147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B9BE0-B1CE-235A-248D-5153C33A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8CF0-28EF-4CF6-B925-D404DB76878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E196E-5B13-5142-4DB7-BEEF080E3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3AF46-E3FE-45E3-5C3C-FEAA25A0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AC7-9A1B-4141-BE68-CB336C4C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6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2CD630-D350-35FF-EAEB-E355876E2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AF013-3B5C-F5B7-DA76-7270444C9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5E1CB-E9FC-AE22-7CA0-A693F85FF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C8CF0-28EF-4CF6-B925-D404DB76878C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92644-5CDF-C86D-016F-BA1E19C46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B272-0509-3078-6B62-4B3F8113A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A6AC7-9A1B-4141-BE68-CB336C4CE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4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web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E207D-3D3C-D308-D2B4-40C0893EE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47" y="513417"/>
            <a:ext cx="9144000" cy="2387600"/>
          </a:xfrm>
        </p:spPr>
        <p:txBody>
          <a:bodyPr>
            <a:normAutofit fontScale="90000"/>
          </a:bodyPr>
          <a:lstStyle/>
          <a:p>
            <a:pPr marL="45720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00622-7D1F-9C9B-4DEA-1E3E616A3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309" y="2302136"/>
            <a:ext cx="10090672" cy="4555864"/>
          </a:xfrm>
        </p:spPr>
        <p:txBody>
          <a:bodyPr>
            <a:normAutofit/>
          </a:bodyPr>
          <a:lstStyle/>
          <a:p>
            <a:endParaRPr lang="sr-Latn-RS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sr-Latn-RS" sz="1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NACIONALNA RADIONICA: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en-US" sz="14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RS" sz="18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NESTANDARDNI:</a:t>
            </a:r>
            <a:endParaRPr lang="en-US" sz="1800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sr-Latn-RS" sz="18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,,Uključivanje atipičnih radnika - primer uslužnog sektora</a:t>
            </a:r>
            <a:r>
              <a:rPr lang="sr-Latn-RS" sz="1800" b="1" i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en-US" sz="1800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sr-Latn-RS" sz="18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sr-Latn-RS" sz="18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eograd</a:t>
            </a:r>
            <a:r>
              <a:rPr lang="en-US" sz="18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Latn-RS" sz="18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14. mart 2024. godine</a:t>
            </a:r>
            <a:br>
              <a:rPr lang="en-US" sz="24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r-Latn-R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sr-Latn-R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 descr="Unija poslodavaca Srbije">
            <a:extLst>
              <a:ext uri="{FF2B5EF4-FFF2-40B4-BE49-F238E27FC236}">
                <a16:creationId xmlns:a16="http://schemas.microsoft.com/office/drawing/2014/main" id="{A296CB29-7712-C183-AF5B-E162C2A66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74" y="4901378"/>
            <a:ext cx="1428750" cy="709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9DC84F-BAAE-7AE1-D775-076E57773E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69" t="72354" r="39977" b="20293"/>
          <a:stretch/>
        </p:blipFill>
        <p:spPr bwMode="auto">
          <a:xfrm>
            <a:off x="4119020" y="5042722"/>
            <a:ext cx="2271021" cy="485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Logo">
            <a:extLst>
              <a:ext uri="{FF2B5EF4-FFF2-40B4-BE49-F238E27FC236}">
                <a16:creationId xmlns:a16="http://schemas.microsoft.com/office/drawing/2014/main" id="{7E824A22-8EA1-5FFA-0774-E51880464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980" y="4843332"/>
            <a:ext cx="902335" cy="68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5A669B-CF66-E3F8-E064-4413DE99ED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90" y="745192"/>
            <a:ext cx="59436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0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8ED24-5225-796B-9770-68AAD3CC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806949B-3B73-68BA-C708-11777028DD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r="7855"/>
          <a:stretch>
            <a:fillRect/>
          </a:stretch>
        </p:blipFill>
        <p:spPr>
          <a:xfrm>
            <a:off x="3251144" y="3726086"/>
            <a:ext cx="1936581" cy="201535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4421C-D604-A8E5-B9E0-2D12D082C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8104" y="2090285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983FB9-531D-8A9A-6DBC-DFC610F46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5" y="3447727"/>
            <a:ext cx="2232485" cy="25720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76BD4-9E23-1531-A764-219BEC08C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75" y="3303624"/>
            <a:ext cx="2210538" cy="25719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E7361A-AE07-A7FA-1151-5843701C2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55" y="1068646"/>
            <a:ext cx="2871905" cy="2310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081705-EC52-4DCC-F879-6D0CBD6050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5" y="982402"/>
            <a:ext cx="2607318" cy="23474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3E730B-7245-C58E-9EDA-812B7E434B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31" y="982402"/>
            <a:ext cx="2592593" cy="16495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801167-2FB5-BCD8-C776-C50FE9F263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41" y="3447727"/>
            <a:ext cx="1807231" cy="242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78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C8BB-3439-6E0F-7D00-E8083849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2400" b="1" dirty="0">
                <a:latin typeface="+mn-lt"/>
              </a:rPr>
              <a:t>UKLJUČIVANJE ZAPOSLENIH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39532-CF25-ADF6-78FB-B87C717B4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3 dokazane metode koje podstiču motivaciju zaposlenih | Desk&amp;More">
            <a:extLst>
              <a:ext uri="{FF2B5EF4-FFF2-40B4-BE49-F238E27FC236}">
                <a16:creationId xmlns:a16="http://schemas.microsoft.com/office/drawing/2014/main" id="{D0FF8290-E1FD-7AFB-377F-3CA866835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346" y="1690688"/>
            <a:ext cx="5889077" cy="4524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43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9167-C3E7-CEA6-1FB2-1C020CF3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0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INFORMISANJE I KONSULTOVANJE ZAPOSLENIH </a:t>
            </a:r>
            <a:b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3982C-AE75-0510-B57D-369152686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582"/>
            <a:ext cx="10515600" cy="4614381"/>
          </a:xfrm>
        </p:spPr>
        <p:txBody>
          <a:bodyPr>
            <a:normAutofit/>
          </a:bodyPr>
          <a:lstStyle/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r-Latn-R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RAVNI OKVIR</a:t>
            </a:r>
            <a:r>
              <a:rPr lang="sr-Latn-R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EU</a:t>
            </a:r>
          </a:p>
          <a:p>
            <a:pPr marL="0" marR="0" indent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Direktiv</a:t>
            </a:r>
            <a:r>
              <a:rPr lang="sr-Latn-R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2002/14/EZ od 11.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marta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2002.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godine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uspostavljanju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opšteg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okvira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informisanje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konsultovanje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zaposlenih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Evropskoj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zajednici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sr-Latn-RS" sz="1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nformisanje</a:t>
            </a: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prenos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strane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poslodavca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bi se </a:t>
            </a:r>
            <a:r>
              <a:rPr lang="en-US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predstavnicima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zaposlenih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omogućilo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 se </a:t>
            </a:r>
            <a:r>
              <a:rPr lang="en-US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upoznaju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predmetom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predmeta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da ga </a:t>
            </a:r>
            <a:r>
              <a:rPr lang="en-US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ispitaju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sr-Latn-RS" sz="1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onsultovanje</a:t>
            </a: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razmena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stavova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vođenje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razgovora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između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predstavnika</a:t>
            </a:r>
            <a:r>
              <a:rPr lang="sr-Latn-R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zaposlenih</a:t>
            </a:r>
            <a:r>
              <a:rPr lang="en-US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poslodavca</a:t>
            </a:r>
            <a:endParaRPr lang="sr-Latn-RS" sz="12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2" indent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Direktiva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98/59/EZ od 20.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jula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1998. </a:t>
            </a:r>
            <a:r>
              <a:rPr lang="sr-Latn-R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godine 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usklađivanju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zakona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država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članica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vezi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kolektivnim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otpuštanjem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Direktiva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2001/23 / EZ od 12.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marta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2001. </a:t>
            </a:r>
            <a:r>
              <a:rPr lang="sr-Latn-R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godine 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usklađivanju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zakona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država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članica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koji se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odnose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zaštitu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prava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radnika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slučaju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prenosa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preduzeća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postrojenja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delova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preduzeća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postrojenja</a:t>
            </a:r>
            <a:r>
              <a:rPr lang="en-US" sz="1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6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CD97-8B1E-EB1B-940C-B89D0579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14" y="365760"/>
            <a:ext cx="10417885" cy="315277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INFORMISANJE, KONSULTOVANJE I ODLUČIVANJE ZAPOSLENIH PREMA </a:t>
            </a:r>
            <a:r>
              <a:rPr lang="sr-Latn-R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AKONODAVSTVU REPUBLIKE SRBIJE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D8000-1BEA-623F-6649-852936CAE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10515600" cy="5891884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Zakon</a:t>
            </a:r>
            <a:r>
              <a:rPr lang="en-US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radu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en-US" sz="1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definiše</a:t>
            </a:r>
            <a:r>
              <a:rPr lang="en-US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pojmove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info</a:t>
            </a:r>
            <a:r>
              <a:rPr lang="sr-Latn-R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misanja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konsultovanja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zaposlenima</a:t>
            </a:r>
            <a:endParaRPr lang="sr-Latn-RS" sz="16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r-Latn-R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zakonodavstvu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Republike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Srbije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informisanje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konsultovanje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zaposlenima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predviđeno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 u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tačno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određenim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slučajevima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velikoj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meri se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odvija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posredstvom</a:t>
            </a:r>
            <a:r>
              <a:rPr lang="en-US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sindikata</a:t>
            </a:r>
            <a:endParaRPr lang="sr-Latn-RS" sz="16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Zakon</a:t>
            </a: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radu</a:t>
            </a: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osnovnim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pravima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dužnostima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radnog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odnosa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previđa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obavezu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zaposlenog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 o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određenim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pitanjima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informiše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poslodavca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Takođe</a:t>
            </a:r>
            <a:r>
              <a:rPr lang="sr-Latn-R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istim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odredbama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predviđa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obavezu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poslodavca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 o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određenim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pitanjima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informiše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zaposlene</a:t>
            </a:r>
            <a:endParaRPr lang="sr-Latn-R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R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Zaposleni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neposredno</a:t>
            </a:r>
            <a:r>
              <a:rPr lang="en-US" sz="1600" dirty="0"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cs typeface="Times New Roman" panose="02020603050405020304" pitchFamily="18" charset="0"/>
              </a:rPr>
              <a:t>odnosno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preko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svojih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predstavnika</a:t>
            </a:r>
            <a:r>
              <a:rPr lang="en-US" sz="1600" dirty="0"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cs typeface="Times New Roman" panose="02020603050405020304" pitchFamily="18" charset="0"/>
              </a:rPr>
              <a:t>imaju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pravo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na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udruživanje</a:t>
            </a:r>
            <a:r>
              <a:rPr lang="en-US" sz="1600" dirty="0"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cs typeface="Times New Roman" panose="02020603050405020304" pitchFamily="18" charset="0"/>
              </a:rPr>
              <a:t>učešće</a:t>
            </a:r>
            <a:r>
              <a:rPr lang="en-US" sz="1600" dirty="0">
                <a:cs typeface="Times New Roman" panose="02020603050405020304" pitchFamily="18" charset="0"/>
              </a:rPr>
              <a:t> u </a:t>
            </a:r>
            <a:r>
              <a:rPr lang="en-US" sz="1600" dirty="0" err="1">
                <a:cs typeface="Times New Roman" panose="02020603050405020304" pitchFamily="18" charset="0"/>
              </a:rPr>
              <a:t>pregovorima</a:t>
            </a:r>
            <a:r>
              <a:rPr lang="en-US" sz="1600" dirty="0">
                <a:cs typeface="Times New Roman" panose="02020603050405020304" pitchFamily="18" charset="0"/>
              </a:rPr>
              <a:t> za</a:t>
            </a:r>
            <a:br>
              <a:rPr lang="sr-Latn-RS" sz="1600" dirty="0">
                <a:cs typeface="Times New Roman" panose="02020603050405020304" pitchFamily="18" charset="0"/>
              </a:rPr>
            </a:b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zaključivanje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kolektivnih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ugovora</a:t>
            </a:r>
            <a:r>
              <a:rPr lang="en-US" sz="1600" dirty="0"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cs typeface="Times New Roman" panose="02020603050405020304" pitchFamily="18" charset="0"/>
              </a:rPr>
              <a:t>mirno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rešavanje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kolektivnih</a:t>
            </a:r>
            <a:r>
              <a:rPr lang="en-US" sz="1600" dirty="0">
                <a:cs typeface="Times New Roman" panose="02020603050405020304" pitchFamily="18" charset="0"/>
              </a:rPr>
              <a:t> i </a:t>
            </a:r>
            <a:r>
              <a:rPr lang="en-US" sz="1600" dirty="0" err="1">
                <a:cs typeface="Times New Roman" panose="02020603050405020304" pitchFamily="18" charset="0"/>
              </a:rPr>
              <a:t>individualnih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radnih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sporova</a:t>
            </a:r>
            <a:r>
              <a:rPr lang="en-US" sz="1600" dirty="0"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cs typeface="Times New Roman" panose="02020603050405020304" pitchFamily="18" charset="0"/>
              </a:rPr>
              <a:t>konsultovanje</a:t>
            </a:r>
            <a:r>
              <a:rPr lang="en-US" sz="1600" dirty="0">
                <a:cs typeface="Times New Roman" panose="02020603050405020304" pitchFamily="18" charset="0"/>
              </a:rPr>
              <a:t>,</a:t>
            </a:r>
            <a:r>
              <a:rPr lang="sr-Latn-RS" sz="1600" dirty="0">
                <a:cs typeface="Times New Roman" panose="02020603050405020304" pitchFamily="18" charset="0"/>
              </a:rPr>
              <a:t>    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sr-Latn-RS" sz="1600" dirty="0">
                <a:cs typeface="Times New Roman" panose="02020603050405020304" pitchFamily="18" charset="0"/>
              </a:rPr>
              <a:t>    </a:t>
            </a:r>
            <a:r>
              <a:rPr lang="en-US" sz="1600" dirty="0" err="1">
                <a:cs typeface="Times New Roman" panose="02020603050405020304" pitchFamily="18" charset="0"/>
              </a:rPr>
              <a:t>informisanje</a:t>
            </a:r>
            <a:r>
              <a:rPr lang="en-US" sz="1600" dirty="0">
                <a:cs typeface="Times New Roman" panose="02020603050405020304" pitchFamily="18" charset="0"/>
              </a:rPr>
              <a:t> i </a:t>
            </a:r>
            <a:r>
              <a:rPr lang="en-US" sz="1600" dirty="0" err="1">
                <a:cs typeface="Times New Roman" panose="02020603050405020304" pitchFamily="18" charset="0"/>
              </a:rPr>
              <a:t>izražavanje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svojih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stavova</a:t>
            </a:r>
            <a:r>
              <a:rPr lang="en-US" sz="1600" dirty="0">
                <a:cs typeface="Times New Roman" panose="02020603050405020304" pitchFamily="18" charset="0"/>
              </a:rPr>
              <a:t> o </a:t>
            </a:r>
            <a:r>
              <a:rPr lang="en-US" sz="1600" dirty="0" err="1">
                <a:cs typeface="Times New Roman" panose="02020603050405020304" pitchFamily="18" charset="0"/>
              </a:rPr>
              <a:t>bitnim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pitanjima</a:t>
            </a:r>
            <a:r>
              <a:rPr lang="en-US" sz="1600" dirty="0">
                <a:cs typeface="Times New Roman" panose="02020603050405020304" pitchFamily="18" charset="0"/>
              </a:rPr>
              <a:t> u </a:t>
            </a:r>
            <a:r>
              <a:rPr lang="en-US" sz="1600" dirty="0" err="1">
                <a:cs typeface="Times New Roman" panose="02020603050405020304" pitchFamily="18" charset="0"/>
              </a:rPr>
              <a:t>oblasti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rada</a:t>
            </a:r>
            <a:r>
              <a:rPr lang="sr-Latn-RS" sz="1600" dirty="0">
                <a:cs typeface="Times New Roman" panose="02020603050405020304" pitchFamily="18" charset="0"/>
              </a:rPr>
              <a:t> (član 13. Zakona o radu)</a:t>
            </a:r>
            <a:endParaRPr lang="en-US" sz="1600" dirty="0"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sr-Latn-RS" sz="16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Sindikat</a:t>
            </a:r>
            <a:r>
              <a:rPr lang="sr-Latn-R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između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ostalog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pravo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bude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obavešten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strane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poslodavca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ekonomskim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radno-socijalnim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pitanjima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značaja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položaj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zaposlenih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odnosno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članova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sindikata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Konsultovanj</a:t>
            </a:r>
            <a:r>
              <a:rPr lang="sr-Latn-R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zaposlenima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većini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sutuacija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odnosi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reprezentivan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sindikat (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konsultovanje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slučajevima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promene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poslodavca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odnosno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svih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statusnih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promena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viška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zaposlenih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Savet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zaposlenih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kod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poslodavca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više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od 50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zaposlenih</a:t>
            </a:r>
            <a:r>
              <a:rPr lang="sr-Latn-R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daje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mišljenje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učestvuje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odlučivanju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ekonomskim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socijalnim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pravima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zaposlenih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određen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zakonom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opštim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aktom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0972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2A58-A03C-E79E-20B3-79C3DE4B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90" y="2899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2000" b="1" dirty="0">
                <a:latin typeface="+mn-lt"/>
              </a:rPr>
              <a:t>INFORMISANJE ZAPOSLENIH U SKLADU SA DRUGIM ZAKONIMA</a:t>
            </a:r>
            <a:endParaRPr lang="en-US" sz="2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B0BCA-1E07-46D0-D8C7-EF9EAFCE6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03490" cy="4351338"/>
          </a:xfrm>
        </p:spPr>
        <p:txBody>
          <a:bodyPr>
            <a:normAutofit/>
          </a:bodyPr>
          <a:lstStyle/>
          <a:p>
            <a:endParaRPr lang="sr-Latn-RS" sz="2000" b="1" dirty="0"/>
          </a:p>
          <a:p>
            <a:pPr algn="just"/>
            <a:r>
              <a:rPr lang="en-US" sz="2000" dirty="0"/>
              <a:t>Z</a:t>
            </a:r>
            <a:r>
              <a:rPr lang="sr-Latn-RS" sz="2000" dirty="0"/>
              <a:t>akon o agencijskom zapošljavanju</a:t>
            </a:r>
          </a:p>
          <a:p>
            <a:pPr algn="just"/>
            <a:r>
              <a:rPr lang="sr-Latn-RS" sz="2000" dirty="0"/>
              <a:t>Zakon o pojednostavljenom radnom angažovanju na sezonskim poslovima u određenim delatnostima</a:t>
            </a:r>
          </a:p>
          <a:p>
            <a:pPr algn="just"/>
            <a:r>
              <a:rPr lang="sr-Latn-RS" sz="2000" dirty="0"/>
              <a:t>Zakon o sprečavanju zlostavljanja na radu</a:t>
            </a:r>
          </a:p>
          <a:p>
            <a:pPr algn="just"/>
            <a:r>
              <a:rPr lang="sr-Latn-RS" sz="2000" dirty="0"/>
              <a:t>Zakon o zaštiti uzbunjivača </a:t>
            </a:r>
            <a:endParaRPr lang="en-US" sz="2000" dirty="0"/>
          </a:p>
          <a:p>
            <a:pPr marL="0" indent="0">
              <a:buNone/>
            </a:pPr>
            <a:endParaRPr lang="sr-Latn-R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7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8C4F-44D1-AB19-2E23-FDA18E1F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NAČINI INFORMISANJA I KONSULTOVANJA SA ZAPOSLENIMA U PRAKSI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1A45-1DCC-4D54-DEA4-B08B53E66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139" y="1126378"/>
            <a:ext cx="10515600" cy="433850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05E2335-65B7-8C61-8C97-4F20D125B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838828"/>
              </p:ext>
            </p:extLst>
          </p:nvPr>
        </p:nvGraphicFramePr>
        <p:xfrm>
          <a:off x="813883" y="1126378"/>
          <a:ext cx="10564234" cy="88431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29730">
                  <a:extLst>
                    <a:ext uri="{9D8B030D-6E8A-4147-A177-3AD203B41FA5}">
                      <a16:colId xmlns:a16="http://schemas.microsoft.com/office/drawing/2014/main" val="639811348"/>
                    </a:ext>
                  </a:extLst>
                </a:gridCol>
                <a:gridCol w="3834504">
                  <a:extLst>
                    <a:ext uri="{9D8B030D-6E8A-4147-A177-3AD203B41FA5}">
                      <a16:colId xmlns:a16="http://schemas.microsoft.com/office/drawing/2014/main" val="1869505539"/>
                    </a:ext>
                  </a:extLst>
                </a:gridCol>
              </a:tblGrid>
              <a:tr h="773699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sr-Latn-RS" sz="16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endParaRPr lang="sr-Latn-RS" sz="16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</a:rPr>
                        <a:t>Pružanje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</a:rPr>
                        <a:t>informacija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: </a:t>
                      </a:r>
                      <a:endParaRPr lang="sr-Latn-RS" sz="18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endParaRPr lang="en-US" sz="1800" dirty="0">
                        <a:effectLst/>
                      </a:endParaRPr>
                    </a:p>
                    <a:p>
                      <a:pPr marL="285750" marR="0" lvl="0" indent="-28575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sr-Latn-RS" sz="1800" dirty="0">
                          <a:solidFill>
                            <a:srgbClr val="000000"/>
                          </a:solidFill>
                          <a:effectLst/>
                        </a:rPr>
                        <a:t>obaveštenja prilikom stupanja na rad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sr-Latn-RS" sz="1800" dirty="0">
                          <a:solidFill>
                            <a:srgbClr val="000000"/>
                          </a:solidFill>
                          <a:effectLst/>
                        </a:rPr>
                        <a:t>obaveštenja putem oglasne table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prezentacije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sr-Latn-RS" sz="1800" dirty="0">
                          <a:solidFill>
                            <a:srgbClr val="000000"/>
                          </a:solidFill>
                          <a:effectLst/>
                        </a:rPr>
                        <a:t>reklame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izveštaji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periodični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izveštaji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o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aktivnostima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aktuelni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izveštaji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endParaRPr lang="sr-Latn-RS" sz="18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</a:rPr>
                        <a:t>leci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beleške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drugo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…</a:t>
                      </a:r>
                      <a:endParaRPr lang="en-US" sz="1800" dirty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</a:rPr>
                        <a:t>Konsultacije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: </a:t>
                      </a:r>
                      <a:endParaRPr lang="sr-Latn-RS" sz="18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sastanci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sr-Latn-RS" sz="1800" dirty="0">
                          <a:solidFill>
                            <a:srgbClr val="000000"/>
                          </a:solidFill>
                          <a:effectLst/>
                        </a:rPr>
                        <a:t>sektora ili užih organizacionih jedinica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konsultativne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sr-Latn-RS" sz="1800" dirty="0">
                          <a:solidFill>
                            <a:srgbClr val="000000"/>
                          </a:solidFill>
                          <a:effectLst/>
                        </a:rPr>
                        <a:t>radionice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sr-Latn-RS" sz="1800" dirty="0">
                          <a:solidFill>
                            <a:srgbClr val="000000"/>
                          </a:solidFill>
                          <a:effectLst/>
                        </a:rPr>
                        <a:t>konferencije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fokus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grupe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istraživanja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javnog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</a:rPr>
                        <a:t>mnjenja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719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825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E98C-F6B1-F855-2DF4-18A67D0E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2800" b="1" dirty="0">
                <a:latin typeface="+mn-lt"/>
                <a:cs typeface="Times New Roman" panose="02020603050405020304" pitchFamily="18" charset="0"/>
              </a:rPr>
              <a:t>BENEFITI UKLJUČIVANJA RADNIKA IZ UGLA POSLODAVACA </a:t>
            </a:r>
            <a:endParaRPr 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904F-FE1F-5F55-84E3-F4CF01524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azmena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važnih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informacija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olji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uvid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proizvodni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aktivnosti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kompaniji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ogućnost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 se ,,problem </a:t>
            </a:r>
            <a:r>
              <a:rPr lang="en-US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sagleda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raznih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uglova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ogućnost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 se </a:t>
            </a:r>
            <a:r>
              <a:rPr lang="en-US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pravovremeno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reaguje</a:t>
            </a:r>
            <a:endParaRPr lang="sr-Latn-RS" sz="20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Jači osećaj „pripadnosti“ kompaniji</a:t>
            </a:r>
            <a:endParaRPr lang="sr-Latn-RS" sz="20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Veća motivisanost zaposlenih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Pozitivan uticaj na produktivnost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sr-Latn-R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dr...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3" descr="Strategije motiviranje zaposlenika">
            <a:extLst>
              <a:ext uri="{FF2B5EF4-FFF2-40B4-BE49-F238E27FC236}">
                <a16:creationId xmlns:a16="http://schemas.microsoft.com/office/drawing/2014/main" id="{93D057C0-7861-E83E-30CA-70859ABB4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2" y="1959134"/>
            <a:ext cx="3576638" cy="3237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260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C6D2-1329-29D9-F26B-0A6B17E2F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Rezultati istraživanja </a:t>
            </a:r>
            <a:r>
              <a:rPr lang="en-US" sz="20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dobijenih</a:t>
            </a:r>
            <a:r>
              <a:rPr lang="en-US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putem</a:t>
            </a:r>
            <a:r>
              <a:rPr lang="en-US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anketnih</a:t>
            </a:r>
            <a:r>
              <a:rPr lang="en-US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upitnika</a:t>
            </a:r>
            <a:r>
              <a:rPr lang="sr-Latn-RS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intervjua</a:t>
            </a:r>
            <a:r>
              <a:rPr lang="sr-Latn-RS"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sprovedenih na </a:t>
            </a:r>
            <a:br>
              <a:rPr lang="sr-Latn-RS"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0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Projektu Nestandardni: </a:t>
            </a:r>
            <a:r>
              <a:rPr lang="sr-Latn-R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,,Uključivanje atipičnih radnika - primer uslužnog sektora</a:t>
            </a:r>
            <a:r>
              <a:rPr lang="sr-Latn-R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b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sr-Latn-RS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Savez samostalnih sindikata Srbije i Unija poslodavaca Srbije,</a:t>
            </a:r>
            <a:br>
              <a:rPr lang="sr-Latn-R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period od  8. maja do 6. juna 2023. godine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3A553-2741-AD4E-6DA1-EFFE33AB8C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F1A197-50CE-AEF5-E1E6-A3E750BFEF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62" y="1690688"/>
            <a:ext cx="5665808" cy="3000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C33ED3-A2B3-6BD8-E9D3-2543BD304309}"/>
              </a:ext>
            </a:extLst>
          </p:cNvPr>
          <p:cNvSpPr txBox="1"/>
          <p:nvPr/>
        </p:nvSpPr>
        <p:spPr>
          <a:xfrm>
            <a:off x="2271533" y="4690727"/>
            <a:ext cx="6094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sr-Latn-R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efinisanje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katregorije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atipičnih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radnika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problematično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oko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43</a:t>
            </a:r>
            <a:r>
              <a:rPr lang="sr-Latn-R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6%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predstavnika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UPS, a za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čak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93</a:t>
            </a:r>
            <a:r>
              <a:rPr lang="sr-Latn-R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3%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predstavnika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SSSS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1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2509A-7F53-3DA2-5FDD-55C6F291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120AF-E312-A3B4-A190-4B5939F15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8135EC3-961B-F843-34CD-0129E8B3B22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660785"/>
              </p:ext>
            </p:extLst>
          </p:nvPr>
        </p:nvGraphicFramePr>
        <p:xfrm>
          <a:off x="1924905" y="1205051"/>
          <a:ext cx="7323267" cy="44478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8475">
                  <a:extLst>
                    <a:ext uri="{9D8B030D-6E8A-4147-A177-3AD203B41FA5}">
                      <a16:colId xmlns:a16="http://schemas.microsoft.com/office/drawing/2014/main" val="2844914491"/>
                    </a:ext>
                  </a:extLst>
                </a:gridCol>
                <a:gridCol w="1234547">
                  <a:extLst>
                    <a:ext uri="{9D8B030D-6E8A-4147-A177-3AD203B41FA5}">
                      <a16:colId xmlns:a16="http://schemas.microsoft.com/office/drawing/2014/main" val="3724013297"/>
                    </a:ext>
                  </a:extLst>
                </a:gridCol>
                <a:gridCol w="864411">
                  <a:extLst>
                    <a:ext uri="{9D8B030D-6E8A-4147-A177-3AD203B41FA5}">
                      <a16:colId xmlns:a16="http://schemas.microsoft.com/office/drawing/2014/main" val="1492608854"/>
                    </a:ext>
                  </a:extLst>
                </a:gridCol>
                <a:gridCol w="1192917">
                  <a:extLst>
                    <a:ext uri="{9D8B030D-6E8A-4147-A177-3AD203B41FA5}">
                      <a16:colId xmlns:a16="http://schemas.microsoft.com/office/drawing/2014/main" val="91524739"/>
                    </a:ext>
                  </a:extLst>
                </a:gridCol>
                <a:gridCol w="1192917">
                  <a:extLst>
                    <a:ext uri="{9D8B030D-6E8A-4147-A177-3AD203B41FA5}">
                      <a16:colId xmlns:a16="http://schemas.microsoft.com/office/drawing/2014/main" val="3796701739"/>
                    </a:ext>
                  </a:extLst>
                </a:gridCol>
              </a:tblGrid>
              <a:tr h="42766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2. Koje oblike rada treba smatrati atipičnim i svrstati u kategoriju atipičnih radnika?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UPS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CATUS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092483"/>
                  </a:ext>
                </a:extLst>
              </a:tr>
              <a:tr h="343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apsolutni brojevi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apsolutni brojevi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extLst>
                  <a:ext uri="{0D108BD9-81ED-4DB2-BD59-A6C34878D82A}">
                    <a16:rowId xmlns:a16="http://schemas.microsoft.com/office/drawing/2014/main" val="3212403494"/>
                  </a:ext>
                </a:extLst>
              </a:tr>
              <a:tr h="2394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rad na određeno (na određeno vreme)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8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14.5%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6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20.0%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extLst>
                  <a:ext uri="{0D108BD9-81ED-4DB2-BD59-A6C34878D82A}">
                    <a16:rowId xmlns:a16="http://schemas.microsoft.com/office/drawing/2014/main" val="1153716495"/>
                  </a:ext>
                </a:extLst>
              </a:tr>
              <a:tr h="2394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privremeni rad preko agencije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22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40.0%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23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76.7%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extLst>
                  <a:ext uri="{0D108BD9-81ED-4DB2-BD59-A6C34878D82A}">
                    <a16:rowId xmlns:a16="http://schemas.microsoft.com/office/drawing/2014/main" val="2060143440"/>
                  </a:ext>
                </a:extLst>
              </a:tr>
              <a:tr h="4054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rad na daljinu (uz korišćenje elektronskih sredstava)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 dirty="0">
                          <a:effectLst/>
                        </a:rPr>
                        <a:t>19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 dirty="0">
                          <a:effectLst/>
                        </a:rPr>
                        <a:t>34.5%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13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43.3%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extLst>
                  <a:ext uri="{0D108BD9-81ED-4DB2-BD59-A6C34878D82A}">
                    <a16:rowId xmlns:a16="http://schemas.microsoft.com/office/drawing/2014/main" val="1020156330"/>
                  </a:ext>
                </a:extLst>
              </a:tr>
              <a:tr h="2394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 dirty="0">
                          <a:effectLst/>
                        </a:rPr>
                        <a:t>rad kod kuće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17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30.9%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12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40.0%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extLst>
                  <a:ext uri="{0D108BD9-81ED-4DB2-BD59-A6C34878D82A}">
                    <a16:rowId xmlns:a16="http://schemas.microsoft.com/office/drawing/2014/main" val="912404176"/>
                  </a:ext>
                </a:extLst>
              </a:tr>
              <a:tr h="2394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rad na digitalnim platformama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24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43.6%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20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66.7%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extLst>
                  <a:ext uri="{0D108BD9-81ED-4DB2-BD59-A6C34878D82A}">
                    <a16:rowId xmlns:a16="http://schemas.microsoft.com/office/drawing/2014/main" val="140437710"/>
                  </a:ext>
                </a:extLst>
              </a:tr>
              <a:tr h="4921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rad s nepunim radnim vremenom (deo radnog vremena)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16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29.1%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12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40.0%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extLst>
                  <a:ext uri="{0D108BD9-81ED-4DB2-BD59-A6C34878D82A}">
                    <a16:rowId xmlns:a16="http://schemas.microsoft.com/office/drawing/2014/main" val="3495627655"/>
                  </a:ext>
                </a:extLst>
              </a:tr>
              <a:tr h="4053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samozaposlenje (na osnovu B2B ugovora)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16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29.1%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14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46.7%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extLst>
                  <a:ext uri="{0D108BD9-81ED-4DB2-BD59-A6C34878D82A}">
                    <a16:rowId xmlns:a16="http://schemas.microsoft.com/office/drawing/2014/main" val="1248651685"/>
                  </a:ext>
                </a:extLst>
              </a:tr>
              <a:tr h="2394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dopunski poslovi (dodatni), sezonski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19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34.5%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12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40.0%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extLst>
                  <a:ext uri="{0D108BD9-81ED-4DB2-BD59-A6C34878D82A}">
                    <a16:rowId xmlns:a16="http://schemas.microsoft.com/office/drawing/2014/main" val="2250776165"/>
                  </a:ext>
                </a:extLst>
              </a:tr>
              <a:tr h="2394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rad po narudžbini, pružanje usluga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26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47.3%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18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60.0%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extLst>
                  <a:ext uri="{0D108BD9-81ED-4DB2-BD59-A6C34878D82A}">
                    <a16:rowId xmlns:a16="http://schemas.microsoft.com/office/drawing/2014/main" val="394827913"/>
                  </a:ext>
                </a:extLst>
              </a:tr>
              <a:tr h="6978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Veoma je tesko odrediti oblike, s obzirom na to da mi je sam pojam problematican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1.8%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extLst>
                  <a:ext uri="{0D108BD9-81ED-4DB2-BD59-A6C34878D82A}">
                    <a16:rowId xmlns:a16="http://schemas.microsoft.com/office/drawing/2014/main" val="1193170003"/>
                  </a:ext>
                </a:extLst>
              </a:tr>
              <a:tr h="2394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ukupno: 55/30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168 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 dirty="0">
                          <a:effectLst/>
                        </a:rPr>
                        <a:t>305.5%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130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 dirty="0">
                          <a:effectLst/>
                        </a:rPr>
                        <a:t>433.3%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extLst>
                  <a:ext uri="{0D108BD9-81ED-4DB2-BD59-A6C34878D82A}">
                    <a16:rowId xmlns:a16="http://schemas.microsoft.com/office/drawing/2014/main" val="2019353317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8C2F8F-52C1-7E1F-9612-411409E9B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F8D9D-F2CA-9A72-A5F3-D3F393AB8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259388" cy="35716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60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02687-8DD4-D962-D897-3C4F193F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35F6F-491A-F7A3-978E-C34CF3DB5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8380BDB-38F0-C023-061E-1831E0FE08B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3953344"/>
              </p:ext>
            </p:extLst>
          </p:nvPr>
        </p:nvGraphicFramePr>
        <p:xfrm>
          <a:off x="1233326" y="801487"/>
          <a:ext cx="8524131" cy="5514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7725">
                  <a:extLst>
                    <a:ext uri="{9D8B030D-6E8A-4147-A177-3AD203B41FA5}">
                      <a16:colId xmlns:a16="http://schemas.microsoft.com/office/drawing/2014/main" val="503637352"/>
                    </a:ext>
                  </a:extLst>
                </a:gridCol>
                <a:gridCol w="980628">
                  <a:extLst>
                    <a:ext uri="{9D8B030D-6E8A-4147-A177-3AD203B41FA5}">
                      <a16:colId xmlns:a16="http://schemas.microsoft.com/office/drawing/2014/main" val="2284711104"/>
                    </a:ext>
                  </a:extLst>
                </a:gridCol>
                <a:gridCol w="980628">
                  <a:extLst>
                    <a:ext uri="{9D8B030D-6E8A-4147-A177-3AD203B41FA5}">
                      <a16:colId xmlns:a16="http://schemas.microsoft.com/office/drawing/2014/main" val="3255614993"/>
                    </a:ext>
                  </a:extLst>
                </a:gridCol>
                <a:gridCol w="1227575">
                  <a:extLst>
                    <a:ext uri="{9D8B030D-6E8A-4147-A177-3AD203B41FA5}">
                      <a16:colId xmlns:a16="http://schemas.microsoft.com/office/drawing/2014/main" val="458870189"/>
                    </a:ext>
                  </a:extLst>
                </a:gridCol>
                <a:gridCol w="1227575">
                  <a:extLst>
                    <a:ext uri="{9D8B030D-6E8A-4147-A177-3AD203B41FA5}">
                      <a16:colId xmlns:a16="http://schemas.microsoft.com/office/drawing/2014/main" val="167078771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3. Koji kriterijumi mogu biti od pomoći u definisanju atipičnih radnika?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UPS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 dirty="0">
                          <a:effectLst/>
                        </a:rPr>
                        <a:t>CATUS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660109"/>
                  </a:ext>
                </a:extLst>
              </a:tr>
              <a:tr h="594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apsolutni brojevi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apsolutni brojevi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extLst>
                  <a:ext uri="{0D108BD9-81ED-4DB2-BD59-A6C34878D82A}">
                    <a16:rowId xmlns:a16="http://schemas.microsoft.com/office/drawing/2014/main" val="1978418806"/>
                  </a:ext>
                </a:extLst>
              </a:tr>
              <a:tr h="9019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 dirty="0">
                          <a:effectLst/>
                        </a:rPr>
                        <a:t>vrsta pravnog odnosa između strana (radno pravo ili građansko pravo koje se primenjuje na ugovarača, izvođača usluga ili radova)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29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52.7%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21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70.0%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extLst>
                  <a:ext uri="{0D108BD9-81ED-4DB2-BD59-A6C34878D82A}">
                    <a16:rowId xmlns:a16="http://schemas.microsoft.com/office/drawing/2014/main" val="2918192818"/>
                  </a:ext>
                </a:extLst>
              </a:tr>
              <a:tr h="5944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samostalnost (nezavisnost) u obavljanju poslova, nepodređenost menadžmentu, rad za sebe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18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32.7%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7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23.3%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extLst>
                  <a:ext uri="{0D108BD9-81ED-4DB2-BD59-A6C34878D82A}">
                    <a16:rowId xmlns:a16="http://schemas.microsoft.com/office/drawing/2014/main" val="1771370122"/>
                  </a:ext>
                </a:extLst>
              </a:tr>
              <a:tr h="2892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vrsta posla (specifičnost radnih zadataka)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17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30.9%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8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26.7%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extLst>
                  <a:ext uri="{0D108BD9-81ED-4DB2-BD59-A6C34878D82A}">
                    <a16:rowId xmlns:a16="http://schemas.microsoft.com/office/drawing/2014/main" val="2412479993"/>
                  </a:ext>
                </a:extLst>
              </a:tr>
              <a:tr h="5944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način organizovanja rada u pogledu mesta, vremena i organizacije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29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52.7%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15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50.0%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extLst>
                  <a:ext uri="{0D108BD9-81ED-4DB2-BD59-A6C34878D82A}">
                    <a16:rowId xmlns:a16="http://schemas.microsoft.com/office/drawing/2014/main" val="727055784"/>
                  </a:ext>
                </a:extLst>
              </a:tr>
              <a:tr h="6926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dimenzija angažovanja zaposlenog (nepuno radno vreme, povremeni angažman, komplementarna priroda posla)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23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41.8%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16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53.3%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extLst>
                  <a:ext uri="{0D108BD9-81ED-4DB2-BD59-A6C34878D82A}">
                    <a16:rowId xmlns:a16="http://schemas.microsoft.com/office/drawing/2014/main" val="3787497987"/>
                  </a:ext>
                </a:extLst>
              </a:tr>
              <a:tr h="5944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saradnja sa više subjekata (nema isključive ekonomske zavisnosti od poslodavca)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11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20.0%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8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26.7%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extLst>
                  <a:ext uri="{0D108BD9-81ED-4DB2-BD59-A6C34878D82A}">
                    <a16:rowId xmlns:a16="http://schemas.microsoft.com/office/drawing/2014/main" val="208977836"/>
                  </a:ext>
                </a:extLst>
              </a:tr>
              <a:tr h="4579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slobodan izbor (autonomna odluka) obe strane ugovora o saradnji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16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29.1%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4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13.3%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extLst>
                  <a:ext uri="{0D108BD9-81ED-4DB2-BD59-A6C34878D82A}">
                    <a16:rowId xmlns:a16="http://schemas.microsoft.com/office/drawing/2014/main" val="2090901093"/>
                  </a:ext>
                </a:extLst>
              </a:tr>
              <a:tr h="2892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problematican je sam pojam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1.8%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extLst>
                  <a:ext uri="{0D108BD9-81ED-4DB2-BD59-A6C34878D82A}">
                    <a16:rowId xmlns:a16="http://schemas.microsoft.com/office/drawing/2014/main" val="2690699317"/>
                  </a:ext>
                </a:extLst>
              </a:tr>
              <a:tr h="289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ukupno: 55/30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144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261.8%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79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 dirty="0">
                          <a:effectLst/>
                        </a:rPr>
                        <a:t>263.3%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b"/>
                </a:tc>
                <a:extLst>
                  <a:ext uri="{0D108BD9-81ED-4DB2-BD59-A6C34878D82A}">
                    <a16:rowId xmlns:a16="http://schemas.microsoft.com/office/drawing/2014/main" val="965335839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F41A6-B7C4-EF86-1F5A-B55818792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78F4E-2DA1-CA71-9342-D6573EBA3BC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825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5135-22C4-7980-EC45-9E96B2853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5379"/>
          </a:xfrm>
        </p:spPr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sr-Latn-RS" sz="2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PROMENE U EKONOMIJI I DRUŠTVU </a:t>
            </a:r>
            <a:br>
              <a:rPr lang="sr-Latn-RS" sz="2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RS" sz="2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KOJE UTIČU NA SVET RADA I RADNIH ODNOSA 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50AF0-A96D-303B-6E3F-8D862597B29E}"/>
              </a:ext>
            </a:extLst>
          </p:cNvPr>
          <p:cNvSpPr txBox="1"/>
          <p:nvPr/>
        </p:nvSpPr>
        <p:spPr>
          <a:xfrm>
            <a:off x="838200" y="1724153"/>
            <a:ext cx="83058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Latn-R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sr-Latn-R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lobaliazacija privrede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Latn-R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sr-Latn-R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igitalizacija 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Latn-R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sr-Latn-R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azvoj novih tehnologija i automatizacija procesa rada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Latn-R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r-Latn-R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zazovi klimatskih promena 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Latn-R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sr-Latn-R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elena tranzicija (promene politika i usvajanje tzv. zelenih politika)  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Latn-R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r-Latn-R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ravedna tranzicija (omogućavanje obrazovanja, obuka, prekvalifikacija, dokvalifikacija, celoživotno učenje, zaštita zaposlenih u procesima restrukturiranja)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Latn-R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r-Latn-R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ovećanje stepena obrazovanja lica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Latn-R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sr-Latn-R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igracije - voljne, prinudne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Latn-R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sr-Latn-R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leskibilizacija rada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Latn-R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dr. faktori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79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4F44-0D08-BCAD-85C8-E9E3E774F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1800" b="1" dirty="0">
                <a:latin typeface="+mn-lt"/>
              </a:rPr>
              <a:t>Rezultati istraživanja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dobijenih</a:t>
            </a:r>
            <a:r>
              <a:rPr lang="en-U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putem</a:t>
            </a:r>
            <a:r>
              <a:rPr lang="en-U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anketnih</a:t>
            </a:r>
            <a:r>
              <a:rPr lang="en-U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upitnika</a:t>
            </a:r>
            <a:r>
              <a:rPr lang="sr-Latn-R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sr-Latn-RS" sz="1800" b="1" kern="0" dirty="0">
                <a:latin typeface="+mn-lt"/>
                <a:ea typeface="Calibri" panose="020F0502020204030204" pitchFamily="34" charset="0"/>
              </a:rPr>
              <a:t>na </a:t>
            </a:r>
            <a:br>
              <a:rPr lang="sr-Latn-RS" sz="1800" b="1" kern="0" dirty="0">
                <a:latin typeface="+mn-lt"/>
                <a:ea typeface="Calibri" panose="020F0502020204030204" pitchFamily="34" charset="0"/>
              </a:rPr>
            </a:br>
            <a:r>
              <a:rPr lang="sr-Latn-RS" sz="1800" b="1" kern="0" dirty="0">
                <a:latin typeface="+mn-lt"/>
                <a:ea typeface="Calibri" panose="020F0502020204030204" pitchFamily="34" charset="0"/>
              </a:rPr>
              <a:t>Projektu Nestandardni: </a:t>
            </a:r>
            <a:r>
              <a:rPr lang="sr-Latn-RS" sz="1800" b="1" dirty="0">
                <a:effectLst/>
                <a:latin typeface="+mn-lt"/>
                <a:ea typeface="Calibri" panose="020F0502020204030204" pitchFamily="34" charset="0"/>
              </a:rPr>
              <a:t>,,Uključivanje atipičnih radnika - primer uslužnog sektora</a:t>
            </a:r>
            <a:r>
              <a:rPr lang="sr-Latn-RS" sz="1800" b="1" i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br>
              <a:rPr lang="en-US" sz="18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sr-Latn-RS" sz="1800" b="1" dirty="0">
                <a:effectLst/>
                <a:latin typeface="+mn-lt"/>
                <a:ea typeface="Calibri" panose="020F0502020204030204" pitchFamily="34" charset="0"/>
              </a:rPr>
              <a:t>SSSS i UPS</a:t>
            </a:r>
            <a:endParaRPr lang="en-US" sz="1800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CA91DC-EE17-D24E-0ED8-BE486FC56F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8651"/>
            <a:ext cx="4907666" cy="2895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C0FD887-2A49-DBE2-0097-4A2FCF1D45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29674"/>
            <a:ext cx="4788059" cy="3070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862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556AB-32FD-1DF4-635A-1EF35822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1800" b="1" dirty="0">
                <a:latin typeface="+mn-lt"/>
              </a:rPr>
              <a:t>Rezultati istraživanja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dobijenih</a:t>
            </a:r>
            <a:r>
              <a:rPr lang="en-U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putem</a:t>
            </a:r>
            <a:r>
              <a:rPr lang="en-U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anketnih</a:t>
            </a:r>
            <a:r>
              <a:rPr lang="en-U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upitnika</a:t>
            </a:r>
            <a:r>
              <a:rPr lang="sr-Latn-R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sr-Latn-RS" sz="1800" b="1" kern="0" dirty="0">
                <a:latin typeface="+mn-lt"/>
                <a:ea typeface="Calibri" panose="020F0502020204030204" pitchFamily="34" charset="0"/>
              </a:rPr>
              <a:t>na </a:t>
            </a:r>
            <a:br>
              <a:rPr lang="sr-Latn-RS" sz="1800" b="1" kern="0" dirty="0">
                <a:latin typeface="+mn-lt"/>
                <a:ea typeface="Calibri" panose="020F0502020204030204" pitchFamily="34" charset="0"/>
              </a:rPr>
            </a:br>
            <a:r>
              <a:rPr lang="sr-Latn-RS" sz="1800" b="1" kern="0" dirty="0">
                <a:latin typeface="+mn-lt"/>
                <a:ea typeface="Calibri" panose="020F0502020204030204" pitchFamily="34" charset="0"/>
              </a:rPr>
              <a:t>Projektu Nestandardni: </a:t>
            </a:r>
            <a:r>
              <a:rPr lang="sr-Latn-RS" sz="1800" b="1" dirty="0">
                <a:effectLst/>
                <a:latin typeface="+mn-lt"/>
                <a:ea typeface="Calibri" panose="020F0502020204030204" pitchFamily="34" charset="0"/>
              </a:rPr>
              <a:t>,,Uključivanje atipičnih radnika - primer uslužnog sektora</a:t>
            </a:r>
            <a:r>
              <a:rPr lang="sr-Latn-RS" sz="1800" b="1" i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br>
              <a:rPr lang="en-US" sz="18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sr-Latn-RS" sz="1800" b="1" dirty="0">
                <a:effectLst/>
                <a:latin typeface="+mn-lt"/>
                <a:ea typeface="Calibri" panose="020F0502020204030204" pitchFamily="34" charset="0"/>
              </a:rPr>
              <a:t>SSSS i UPS</a:t>
            </a:r>
            <a:endParaRPr lang="en-US" sz="1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A1400F-266B-7266-09BA-310559716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15406"/>
            <a:ext cx="5334000" cy="277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759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F080-EBE4-13E4-FC9E-598395B15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1800" b="1" dirty="0">
                <a:latin typeface="+mn-lt"/>
              </a:rPr>
              <a:t>Rezultati istraživanja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dobijenih</a:t>
            </a:r>
            <a:r>
              <a:rPr lang="en-U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putem</a:t>
            </a:r>
            <a:r>
              <a:rPr lang="en-U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anketnih</a:t>
            </a:r>
            <a:r>
              <a:rPr lang="en-U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upitnika</a:t>
            </a:r>
            <a:r>
              <a:rPr lang="sr-Latn-R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sr-Latn-RS" sz="1800" b="1" kern="0" dirty="0">
                <a:latin typeface="+mn-lt"/>
                <a:ea typeface="Calibri" panose="020F0502020204030204" pitchFamily="34" charset="0"/>
              </a:rPr>
              <a:t>na </a:t>
            </a:r>
            <a:br>
              <a:rPr lang="sr-Latn-RS" sz="1800" b="1" kern="0" dirty="0">
                <a:latin typeface="+mn-lt"/>
                <a:ea typeface="Calibri" panose="020F0502020204030204" pitchFamily="34" charset="0"/>
              </a:rPr>
            </a:br>
            <a:r>
              <a:rPr lang="sr-Latn-RS" sz="1800" b="1" kern="0" dirty="0">
                <a:latin typeface="+mn-lt"/>
                <a:ea typeface="Calibri" panose="020F0502020204030204" pitchFamily="34" charset="0"/>
              </a:rPr>
              <a:t>Projektu Nestandardni: </a:t>
            </a:r>
            <a:r>
              <a:rPr lang="sr-Latn-RS" sz="1800" b="1" dirty="0">
                <a:effectLst/>
                <a:latin typeface="+mn-lt"/>
                <a:ea typeface="Calibri" panose="020F0502020204030204" pitchFamily="34" charset="0"/>
              </a:rPr>
              <a:t>,,Uključivanje atipičnih radnika - primer uslužnog sektora</a:t>
            </a:r>
            <a:r>
              <a:rPr lang="sr-Latn-RS" sz="1800" b="1" i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br>
              <a:rPr lang="en-US" sz="18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sr-Latn-RS" sz="1800" b="1" dirty="0">
                <a:effectLst/>
                <a:latin typeface="+mn-lt"/>
                <a:ea typeface="Calibri" panose="020F0502020204030204" pitchFamily="34" charset="0"/>
              </a:rPr>
              <a:t>SSSS i UPS</a:t>
            </a:r>
            <a:endParaRPr lang="en-US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6ED035-0F49-51F7-6BEC-5BC40207A0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56364"/>
            <a:ext cx="5181600" cy="248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227FAE-AE2F-A516-EE45-F54425B836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756364"/>
            <a:ext cx="5181600" cy="2549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11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A50FF-CAB6-EB01-B598-CB26B983C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1800" b="1" dirty="0">
                <a:latin typeface="+mn-lt"/>
              </a:rPr>
              <a:t>Rezultati istraživanja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dobijenih</a:t>
            </a:r>
            <a:r>
              <a:rPr lang="en-U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putem</a:t>
            </a:r>
            <a:r>
              <a:rPr lang="en-U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anketnih</a:t>
            </a:r>
            <a:r>
              <a:rPr lang="en-U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upitnika</a:t>
            </a:r>
            <a:r>
              <a:rPr lang="sr-Latn-R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sr-Latn-RS" sz="1800" b="1" kern="0" dirty="0">
                <a:latin typeface="+mn-lt"/>
                <a:ea typeface="Calibri" panose="020F0502020204030204" pitchFamily="34" charset="0"/>
              </a:rPr>
              <a:t>na </a:t>
            </a:r>
            <a:br>
              <a:rPr lang="sr-Latn-RS" sz="1800" b="1" kern="0" dirty="0">
                <a:latin typeface="+mn-lt"/>
                <a:ea typeface="Calibri" panose="020F0502020204030204" pitchFamily="34" charset="0"/>
              </a:rPr>
            </a:br>
            <a:r>
              <a:rPr lang="sr-Latn-RS" sz="1800" b="1" kern="0" dirty="0">
                <a:latin typeface="+mn-lt"/>
                <a:ea typeface="Calibri" panose="020F0502020204030204" pitchFamily="34" charset="0"/>
              </a:rPr>
              <a:t>Projektu Nestandardni: </a:t>
            </a:r>
            <a:r>
              <a:rPr lang="sr-Latn-RS" sz="1800" b="1" dirty="0">
                <a:effectLst/>
                <a:latin typeface="+mn-lt"/>
                <a:ea typeface="Calibri" panose="020F0502020204030204" pitchFamily="34" charset="0"/>
              </a:rPr>
              <a:t>,,Uključivanje atipičnih radnika - primer uslužnog sektora</a:t>
            </a:r>
            <a:r>
              <a:rPr lang="sr-Latn-RS" sz="1800" b="1" i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br>
              <a:rPr lang="en-US" sz="18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sr-Latn-RS" sz="1800" b="1" dirty="0">
                <a:effectLst/>
                <a:latin typeface="+mn-lt"/>
                <a:ea typeface="Calibri" panose="020F0502020204030204" pitchFamily="34" charset="0"/>
              </a:rPr>
              <a:t>SSSS i UPS</a:t>
            </a:r>
            <a:endParaRPr lang="en-US" sz="1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514379-C11A-8342-CC36-5C902500AC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252853"/>
              </p:ext>
            </p:extLst>
          </p:nvPr>
        </p:nvGraphicFramePr>
        <p:xfrm>
          <a:off x="1296366" y="1886674"/>
          <a:ext cx="8993530" cy="4190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7828">
                  <a:extLst>
                    <a:ext uri="{9D8B030D-6E8A-4147-A177-3AD203B41FA5}">
                      <a16:colId xmlns:a16="http://schemas.microsoft.com/office/drawing/2014/main" val="3609771734"/>
                    </a:ext>
                  </a:extLst>
                </a:gridCol>
                <a:gridCol w="882044">
                  <a:extLst>
                    <a:ext uri="{9D8B030D-6E8A-4147-A177-3AD203B41FA5}">
                      <a16:colId xmlns:a16="http://schemas.microsoft.com/office/drawing/2014/main" val="3704245935"/>
                    </a:ext>
                  </a:extLst>
                </a:gridCol>
                <a:gridCol w="1206172">
                  <a:extLst>
                    <a:ext uri="{9D8B030D-6E8A-4147-A177-3AD203B41FA5}">
                      <a16:colId xmlns:a16="http://schemas.microsoft.com/office/drawing/2014/main" val="1372173141"/>
                    </a:ext>
                  </a:extLst>
                </a:gridCol>
                <a:gridCol w="1578743">
                  <a:extLst>
                    <a:ext uri="{9D8B030D-6E8A-4147-A177-3AD203B41FA5}">
                      <a16:colId xmlns:a16="http://schemas.microsoft.com/office/drawing/2014/main" val="1887105140"/>
                    </a:ext>
                  </a:extLst>
                </a:gridCol>
                <a:gridCol w="1578743">
                  <a:extLst>
                    <a:ext uri="{9D8B030D-6E8A-4147-A177-3AD203B41FA5}">
                      <a16:colId xmlns:a16="http://schemas.microsoft.com/office/drawing/2014/main" val="1560550303"/>
                    </a:ext>
                  </a:extLst>
                </a:gridCol>
              </a:tblGrid>
              <a:tr h="20275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 dirty="0">
                          <a:effectLst/>
                        </a:rPr>
                        <a:t>9. Koja sve pitanja treba da budu obuhvaćena pravom na informisanje atipičnih radnika, odnosno na pružanje podataka koji im omogućavaju da se upoznaju sa slučajem?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 dirty="0">
                          <a:effectLst/>
                        </a:rPr>
                        <a:t>UPS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CATUS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032166"/>
                  </a:ext>
                </a:extLst>
              </a:tr>
              <a:tr h="639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apsolutni brojevi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apsolutni brojevi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 dirty="0">
                          <a:effectLst/>
                        </a:rPr>
                        <a:t>%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926322"/>
                  </a:ext>
                </a:extLst>
              </a:tr>
              <a:tr h="6290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 dirty="0">
                          <a:effectLst/>
                        </a:rPr>
                        <a:t>sva pitanja koja se odnose na poslovnu i ekonomsku situaciju preduzeća i promene koje se očekuju u tom pogledu (širok opseg pitanja)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23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 dirty="0">
                          <a:effectLst/>
                        </a:rPr>
                        <a:t>41.8%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 dirty="0">
                          <a:effectLst/>
                        </a:rPr>
                        <a:t>19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63.3%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02804939"/>
                  </a:ext>
                </a:extLst>
              </a:tr>
              <a:tr h="8421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pitanja koja se tiču delatnosti i ekonomske situacije preduzeća i predviđenih promena,ukoliko se odnose na zapošljavanje svih zaposlenih (standardni pristup tematici)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23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 dirty="0">
                          <a:effectLst/>
                        </a:rPr>
                        <a:t>41.8%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 dirty="0">
                          <a:effectLst/>
                        </a:rPr>
                        <a:t>12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 dirty="0">
                          <a:effectLst/>
                        </a:rPr>
                        <a:t>40.0%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78163098"/>
                  </a:ext>
                </a:extLst>
              </a:tr>
              <a:tr h="6290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pitanja koja se odnose samo na status, strukturu i očekivane promene u zapošljavanju, ukoliko se odnose samo na netipične zaposlene (uži opseg pitanja)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21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38.2%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6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 dirty="0">
                          <a:effectLst/>
                        </a:rPr>
                        <a:t>20.0%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94734629"/>
                  </a:ext>
                </a:extLst>
              </a:tr>
              <a:tr h="8421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pitanja koje se odnose samo na delatnosti koje mogu izazvati značajne promene u organizaciji rada ili osnova zazapošljavanje samo atipičnih zaposlenih uži opseg pitanja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19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34.5%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9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 dirty="0">
                          <a:effectLst/>
                        </a:rPr>
                        <a:t>30.0%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48804950"/>
                  </a:ext>
                </a:extLst>
              </a:tr>
              <a:tr h="2027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ukupno: 55/30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86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156.4%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46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 dirty="0">
                          <a:effectLst/>
                        </a:rPr>
                        <a:t>153.3%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90456543"/>
                  </a:ext>
                </a:extLst>
              </a:tr>
              <a:tr h="2027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8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8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8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8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8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48231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63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765CA-4A0F-D705-39AF-716BEB59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1800" b="1" dirty="0">
                <a:latin typeface="+mn-lt"/>
              </a:rPr>
              <a:t>Rezultati istraživanja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dobijenih</a:t>
            </a:r>
            <a:r>
              <a:rPr lang="en-U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putem</a:t>
            </a:r>
            <a:r>
              <a:rPr lang="en-U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anketnih</a:t>
            </a:r>
            <a:r>
              <a:rPr lang="en-U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upitnika</a:t>
            </a:r>
            <a:r>
              <a:rPr lang="sr-Latn-R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sr-Latn-RS" sz="1800" b="1" kern="0" dirty="0">
                <a:latin typeface="+mn-lt"/>
                <a:ea typeface="Calibri" panose="020F0502020204030204" pitchFamily="34" charset="0"/>
              </a:rPr>
              <a:t>na </a:t>
            </a:r>
            <a:br>
              <a:rPr lang="sr-Latn-RS" sz="1800" b="1" kern="0" dirty="0">
                <a:latin typeface="+mn-lt"/>
                <a:ea typeface="Calibri" panose="020F0502020204030204" pitchFamily="34" charset="0"/>
              </a:rPr>
            </a:br>
            <a:r>
              <a:rPr lang="sr-Latn-RS" sz="1800" b="1" kern="0" dirty="0">
                <a:latin typeface="+mn-lt"/>
                <a:ea typeface="Calibri" panose="020F0502020204030204" pitchFamily="34" charset="0"/>
              </a:rPr>
              <a:t>Projektu Nestandardni: </a:t>
            </a:r>
            <a:r>
              <a:rPr lang="sr-Latn-RS" sz="1800" b="1" dirty="0">
                <a:effectLst/>
                <a:latin typeface="+mn-lt"/>
                <a:ea typeface="Calibri" panose="020F0502020204030204" pitchFamily="34" charset="0"/>
              </a:rPr>
              <a:t>,,Uključivanje atipičnih radnika - primer uslužnog sektora</a:t>
            </a:r>
            <a:r>
              <a:rPr lang="sr-Latn-RS" sz="1800" b="1" i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br>
              <a:rPr lang="en-US" sz="18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sr-Latn-RS" sz="1800" b="1" dirty="0">
                <a:effectLst/>
                <a:latin typeface="+mn-lt"/>
                <a:ea typeface="Calibri" panose="020F0502020204030204" pitchFamily="34" charset="0"/>
              </a:rPr>
              <a:t>SSSS i UPS</a:t>
            </a:r>
            <a:endParaRPr lang="en-US" sz="1800" dirty="0"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82EA20-5986-B3B5-AC96-D8CF243373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24795"/>
            <a:ext cx="5088038" cy="235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895615-36F4-8CCB-C7AD-B4EC19DB6F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7996"/>
            <a:ext cx="5181600" cy="2366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872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E9B04-9CC2-1784-7B74-5EA426C3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1800" b="1" dirty="0">
                <a:latin typeface="+mn-lt"/>
              </a:rPr>
              <a:t>Rezultati istraživanja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dobijenih</a:t>
            </a:r>
            <a:r>
              <a:rPr lang="en-U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putem</a:t>
            </a:r>
            <a:r>
              <a:rPr lang="en-U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anketnih</a:t>
            </a:r>
            <a:r>
              <a:rPr lang="en-U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upitnika</a:t>
            </a:r>
            <a:r>
              <a:rPr lang="sr-Latn-R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sr-Latn-RS" sz="1800" b="1" kern="0" dirty="0">
                <a:latin typeface="+mn-lt"/>
                <a:ea typeface="Calibri" panose="020F0502020204030204" pitchFamily="34" charset="0"/>
              </a:rPr>
              <a:t>na </a:t>
            </a:r>
            <a:br>
              <a:rPr lang="sr-Latn-RS" sz="1800" b="1" kern="0" dirty="0">
                <a:latin typeface="+mn-lt"/>
                <a:ea typeface="Calibri" panose="020F0502020204030204" pitchFamily="34" charset="0"/>
              </a:rPr>
            </a:br>
            <a:r>
              <a:rPr lang="sr-Latn-RS" sz="1800" b="1" kern="0" dirty="0">
                <a:latin typeface="+mn-lt"/>
                <a:ea typeface="Calibri" panose="020F0502020204030204" pitchFamily="34" charset="0"/>
              </a:rPr>
              <a:t>Projektu Nestandardni: </a:t>
            </a:r>
            <a:r>
              <a:rPr lang="sr-Latn-RS" sz="1800" b="1" dirty="0">
                <a:effectLst/>
                <a:latin typeface="+mn-lt"/>
                <a:ea typeface="Calibri" panose="020F0502020204030204" pitchFamily="34" charset="0"/>
              </a:rPr>
              <a:t>,,Uključivanje atipičnih radnika - primer uslužnog sektora</a:t>
            </a:r>
            <a:r>
              <a:rPr lang="sr-Latn-RS" sz="1800" b="1" i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br>
              <a:rPr lang="en-US" sz="18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sr-Latn-RS" sz="1800" b="1" dirty="0">
                <a:effectLst/>
                <a:latin typeface="+mn-lt"/>
                <a:ea typeface="Calibri" panose="020F0502020204030204" pitchFamily="34" charset="0"/>
              </a:rPr>
              <a:t>SSSS i UPS</a:t>
            </a:r>
            <a:endParaRPr lang="en-US" sz="1800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3B84E0-5249-BA9C-35FE-7294C0EC5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629694"/>
            <a:ext cx="58674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320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135C24-8788-9FF1-729E-F1F50A143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847156"/>
              </p:ext>
            </p:extLst>
          </p:nvPr>
        </p:nvGraphicFramePr>
        <p:xfrm>
          <a:off x="1828801" y="775504"/>
          <a:ext cx="9329194" cy="5487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8487">
                  <a:extLst>
                    <a:ext uri="{9D8B030D-6E8A-4147-A177-3AD203B41FA5}">
                      <a16:colId xmlns:a16="http://schemas.microsoft.com/office/drawing/2014/main" val="3155633405"/>
                    </a:ext>
                  </a:extLst>
                </a:gridCol>
                <a:gridCol w="923173">
                  <a:extLst>
                    <a:ext uri="{9D8B030D-6E8A-4147-A177-3AD203B41FA5}">
                      <a16:colId xmlns:a16="http://schemas.microsoft.com/office/drawing/2014/main" val="2287314296"/>
                    </a:ext>
                  </a:extLst>
                </a:gridCol>
                <a:gridCol w="970463">
                  <a:extLst>
                    <a:ext uri="{9D8B030D-6E8A-4147-A177-3AD203B41FA5}">
                      <a16:colId xmlns:a16="http://schemas.microsoft.com/office/drawing/2014/main" val="3706419756"/>
                    </a:ext>
                  </a:extLst>
                </a:gridCol>
                <a:gridCol w="673142">
                  <a:extLst>
                    <a:ext uri="{9D8B030D-6E8A-4147-A177-3AD203B41FA5}">
                      <a16:colId xmlns:a16="http://schemas.microsoft.com/office/drawing/2014/main" val="1247837572"/>
                    </a:ext>
                  </a:extLst>
                </a:gridCol>
                <a:gridCol w="763929">
                  <a:extLst>
                    <a:ext uri="{9D8B030D-6E8A-4147-A177-3AD203B41FA5}">
                      <a16:colId xmlns:a16="http://schemas.microsoft.com/office/drawing/2014/main" val="2355559385"/>
                    </a:ext>
                  </a:extLst>
                </a:gridCol>
              </a:tblGrid>
              <a:tr h="24635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17. Koje sve prepreke mogu da ometaju ostvarivanje prava atipičnih radnika na informisanje, konsultacije i učešće?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UPS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CATUS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extLst>
                  <a:ext uri="{0D108BD9-81ED-4DB2-BD59-A6C34878D82A}">
                    <a16:rowId xmlns:a16="http://schemas.microsoft.com/office/drawing/2014/main" val="3686501445"/>
                  </a:ext>
                </a:extLst>
              </a:tr>
              <a:tr h="414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apsolutni brojevi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apsolutni brojevi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r>
                        <a:rPr lang="sr-Latn-RS" sz="1200" kern="100">
                          <a:effectLst/>
                        </a:rPr>
                        <a:t>%</a:t>
                      </a:r>
                      <a:endParaRPr lang="en-US"/>
                    </a:p>
                  </a:txBody>
                  <a:tcPr marL="35580" marR="35580" marT="0" marB="0" anchor="ctr"/>
                </a:tc>
                <a:extLst>
                  <a:ext uri="{0D108BD9-81ED-4DB2-BD59-A6C34878D82A}">
                    <a16:rowId xmlns:a16="http://schemas.microsoft.com/office/drawing/2014/main" val="2813855585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nedostatak zakonske regulative koja precizira principe participacije atipičnih radnika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40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72.7%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28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r>
                        <a:rPr lang="sr-Latn-RS" sz="1200" kern="100">
                          <a:effectLst/>
                        </a:rPr>
                        <a:t>93.3%</a:t>
                      </a:r>
                      <a:endParaRPr lang="en-US"/>
                    </a:p>
                  </a:txBody>
                  <a:tcPr marL="35580" marR="35580" marT="0" marB="0" anchor="ctr"/>
                </a:tc>
                <a:extLst>
                  <a:ext uri="{0D108BD9-81ED-4DB2-BD59-A6C34878D82A}">
                    <a16:rowId xmlns:a16="http://schemas.microsoft.com/office/drawing/2014/main" val="1242787682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nedostatak adekvatne zastupljenosti netipičnih zaposlenih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20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36.4%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12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r>
                        <a:rPr lang="sr-Latn-RS" sz="1200" kern="100">
                          <a:effectLst/>
                        </a:rPr>
                        <a:t>40.0%</a:t>
                      </a:r>
                      <a:endParaRPr lang="en-US"/>
                    </a:p>
                  </a:txBody>
                  <a:tcPr marL="35580" marR="35580" marT="0" marB="0" anchor="ctr"/>
                </a:tc>
                <a:extLst>
                  <a:ext uri="{0D108BD9-81ED-4DB2-BD59-A6C34878D82A}">
                    <a16:rowId xmlns:a16="http://schemas.microsoft.com/office/drawing/2014/main" val="2738914011"/>
                  </a:ext>
                </a:extLst>
              </a:tr>
              <a:tr h="1905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neefikasnost socijalnog dijaloga (nepoštovanje dogovora od strane poslodavca, ulazak u kolektivni spor)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19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34.5%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19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r>
                        <a:rPr lang="sr-Latn-RS" sz="1200" kern="100">
                          <a:effectLst/>
                        </a:rPr>
                        <a:t>63.3%</a:t>
                      </a:r>
                      <a:endParaRPr lang="en-US"/>
                    </a:p>
                  </a:txBody>
                  <a:tcPr marL="35580" marR="35580" marT="0" marB="0" anchor="ctr"/>
                </a:tc>
                <a:extLst>
                  <a:ext uri="{0D108BD9-81ED-4DB2-BD59-A6C34878D82A}">
                    <a16:rowId xmlns:a16="http://schemas.microsoft.com/office/drawing/2014/main" val="531190229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 dirty="0">
                          <a:effectLst/>
                        </a:rPr>
                        <a:t>nedostatak dobre prakse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24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43.6%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18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r>
                        <a:rPr lang="sr-Latn-RS" sz="1200" kern="100">
                          <a:effectLst/>
                        </a:rPr>
                        <a:t>60.0%</a:t>
                      </a:r>
                      <a:endParaRPr lang="en-US"/>
                    </a:p>
                  </a:txBody>
                  <a:tcPr marL="35580" marR="35580" marT="0" marB="0" anchor="ctr"/>
                </a:tc>
                <a:extLst>
                  <a:ext uri="{0D108BD9-81ED-4DB2-BD59-A6C34878D82A}">
                    <a16:rowId xmlns:a16="http://schemas.microsoft.com/office/drawing/2014/main" val="544008122"/>
                  </a:ext>
                </a:extLst>
              </a:tr>
              <a:tr h="4460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nezainteresovanost atipičnih radnika za pravo na informisanje i konsultacije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20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36.4%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14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r>
                        <a:rPr lang="sr-Latn-RS" sz="1200" kern="100">
                          <a:effectLst/>
                        </a:rPr>
                        <a:t>46.7%</a:t>
                      </a:r>
                      <a:endParaRPr lang="en-US"/>
                    </a:p>
                  </a:txBody>
                  <a:tcPr marL="35580" marR="35580" marT="0" marB="0" anchor="ctr"/>
                </a:tc>
                <a:extLst>
                  <a:ext uri="{0D108BD9-81ED-4DB2-BD59-A6C34878D82A}">
                    <a16:rowId xmlns:a16="http://schemas.microsoft.com/office/drawing/2014/main" val="3031492585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ograničeno znanje i iskustvo atipičnih radnika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19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34.5%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9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r>
                        <a:rPr lang="sr-Latn-RS" sz="1200" kern="100">
                          <a:effectLst/>
                        </a:rPr>
                        <a:t>30.0%</a:t>
                      </a:r>
                      <a:endParaRPr lang="en-US"/>
                    </a:p>
                  </a:txBody>
                  <a:tcPr marL="35580" marR="35580" marT="0" marB="0" anchor="ctr"/>
                </a:tc>
                <a:extLst>
                  <a:ext uri="{0D108BD9-81ED-4DB2-BD59-A6C34878D82A}">
                    <a16:rowId xmlns:a16="http://schemas.microsoft.com/office/drawing/2014/main" val="3592138171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negativan odnos poslodavca, strah od dodatnih obaveza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18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32.7%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14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r>
                        <a:rPr lang="sr-Latn-RS" sz="1200" kern="100">
                          <a:effectLst/>
                        </a:rPr>
                        <a:t>46.7%</a:t>
                      </a:r>
                      <a:endParaRPr lang="en-US"/>
                    </a:p>
                  </a:txBody>
                  <a:tcPr marL="35580" marR="35580" marT="0" marB="0" anchor="ctr"/>
                </a:tc>
                <a:extLst>
                  <a:ext uri="{0D108BD9-81ED-4DB2-BD59-A6C34878D82A}">
                    <a16:rowId xmlns:a16="http://schemas.microsoft.com/office/drawing/2014/main" val="3206899220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specifičnost atipičnog zaposlenja (fleksibilnost, nestabilnost posla)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20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36.4%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5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r>
                        <a:rPr lang="sr-Latn-RS" sz="1200" kern="100">
                          <a:effectLst/>
                        </a:rPr>
                        <a:t>16.7%</a:t>
                      </a:r>
                      <a:endParaRPr lang="en-US"/>
                    </a:p>
                  </a:txBody>
                  <a:tcPr marL="35580" marR="35580" marT="0" marB="0" anchor="ctr"/>
                </a:tc>
                <a:extLst>
                  <a:ext uri="{0D108BD9-81ED-4DB2-BD59-A6C34878D82A}">
                    <a16:rowId xmlns:a16="http://schemas.microsoft.com/office/drawing/2014/main" val="1536113535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nedostatak poverenja, kredibiliteta, odgovornosti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15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27.3%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r>
                        <a:rPr lang="sr-Latn-RS" sz="1200" kern="100">
                          <a:effectLst/>
                        </a:rPr>
                        <a:t>33.3%</a:t>
                      </a:r>
                      <a:endParaRPr lang="en-US"/>
                    </a:p>
                  </a:txBody>
                  <a:tcPr marL="35580" marR="35580" marT="0" marB="0" anchor="ctr"/>
                </a:tc>
                <a:extLst>
                  <a:ext uri="{0D108BD9-81ED-4DB2-BD59-A6C34878D82A}">
                    <a16:rowId xmlns:a16="http://schemas.microsoft.com/office/drawing/2014/main" val="285141484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dodatni troškovi, rizik od dupliranja sistema zastupanja zaposlenih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12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21.8%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5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r>
                        <a:rPr lang="sr-Latn-RS" sz="1200" kern="100">
                          <a:effectLst/>
                        </a:rPr>
                        <a:t>16.7%</a:t>
                      </a:r>
                      <a:endParaRPr lang="en-US"/>
                    </a:p>
                  </a:txBody>
                  <a:tcPr marL="35580" marR="35580" marT="0" marB="0" anchor="ctr"/>
                </a:tc>
                <a:extLst>
                  <a:ext uri="{0D108BD9-81ED-4DB2-BD59-A6C34878D82A}">
                    <a16:rowId xmlns:a16="http://schemas.microsoft.com/office/drawing/2014/main" val="498976564"/>
                  </a:ext>
                </a:extLst>
              </a:tr>
              <a:tr h="989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Isto kao ranije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1.8%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ctr"/>
                </a:tc>
                <a:tc>
                  <a:txBody>
                    <a:bodyPr/>
                    <a:lstStyle/>
                    <a:p>
                      <a:r>
                        <a:rPr lang="sr-Latn-RS" sz="1200" kern="100">
                          <a:effectLst/>
                        </a:rPr>
                        <a:t> </a:t>
                      </a:r>
                      <a:endParaRPr lang="en-US"/>
                    </a:p>
                  </a:txBody>
                  <a:tcPr marL="35580" marR="35580" marT="0" marB="0" anchor="ctr"/>
                </a:tc>
                <a:extLst>
                  <a:ext uri="{0D108BD9-81ED-4DB2-BD59-A6C34878D82A}">
                    <a16:rowId xmlns:a16="http://schemas.microsoft.com/office/drawing/2014/main" val="334594897"/>
                  </a:ext>
                </a:extLst>
              </a:tr>
              <a:tr h="498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ukupno: 55/30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208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378.2%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kern="100">
                          <a:effectLst/>
                        </a:rPr>
                        <a:t>134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80" marR="35580" marT="0" marB="0" anchor="b"/>
                </a:tc>
                <a:tc>
                  <a:txBody>
                    <a:bodyPr/>
                    <a:lstStyle/>
                    <a:p>
                      <a:r>
                        <a:rPr lang="sr-Latn-RS" sz="1200" kern="100" dirty="0">
                          <a:effectLst/>
                        </a:rPr>
                        <a:t>446.7%</a:t>
                      </a:r>
                      <a:endParaRPr lang="en-US" dirty="0"/>
                    </a:p>
                  </a:txBody>
                  <a:tcPr marL="35580" marR="35580" marT="0" marB="0" anchor="b"/>
                </a:tc>
                <a:extLst>
                  <a:ext uri="{0D108BD9-81ED-4DB2-BD59-A6C34878D82A}">
                    <a16:rowId xmlns:a16="http://schemas.microsoft.com/office/drawing/2014/main" val="544745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347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34295D-7F84-0FFE-C3F3-C3308B2E4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455802"/>
              </p:ext>
            </p:extLst>
          </p:nvPr>
        </p:nvGraphicFramePr>
        <p:xfrm>
          <a:off x="2129742" y="775504"/>
          <a:ext cx="7789761" cy="5310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6029">
                  <a:extLst>
                    <a:ext uri="{9D8B030D-6E8A-4147-A177-3AD203B41FA5}">
                      <a16:colId xmlns:a16="http://schemas.microsoft.com/office/drawing/2014/main" val="815030232"/>
                    </a:ext>
                  </a:extLst>
                </a:gridCol>
                <a:gridCol w="1000318">
                  <a:extLst>
                    <a:ext uri="{9D8B030D-6E8A-4147-A177-3AD203B41FA5}">
                      <a16:colId xmlns:a16="http://schemas.microsoft.com/office/drawing/2014/main" val="1808399499"/>
                    </a:ext>
                  </a:extLst>
                </a:gridCol>
                <a:gridCol w="907624">
                  <a:extLst>
                    <a:ext uri="{9D8B030D-6E8A-4147-A177-3AD203B41FA5}">
                      <a16:colId xmlns:a16="http://schemas.microsoft.com/office/drawing/2014/main" val="2248035678"/>
                    </a:ext>
                  </a:extLst>
                </a:gridCol>
                <a:gridCol w="907624">
                  <a:extLst>
                    <a:ext uri="{9D8B030D-6E8A-4147-A177-3AD203B41FA5}">
                      <a16:colId xmlns:a16="http://schemas.microsoft.com/office/drawing/2014/main" val="3943770763"/>
                    </a:ext>
                  </a:extLst>
                </a:gridCol>
                <a:gridCol w="668166">
                  <a:extLst>
                    <a:ext uri="{9D8B030D-6E8A-4147-A177-3AD203B41FA5}">
                      <a16:colId xmlns:a16="http://schemas.microsoft.com/office/drawing/2014/main" val="2902146765"/>
                    </a:ext>
                  </a:extLst>
                </a:gridCol>
              </a:tblGrid>
              <a:tr h="52905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 dirty="0">
                          <a:effectLst/>
                        </a:rPr>
                        <a:t>18. Šta bi moglo da podstakne ostvarivanje prava atipičnih radnika na informisanje, konsultacije i učešće?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UPS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CATUS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060623"/>
                  </a:ext>
                </a:extLst>
              </a:tr>
              <a:tr h="713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apsolutni brojevi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apsolutni brojevi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558742"/>
                  </a:ext>
                </a:extLst>
              </a:tr>
              <a:tr h="2349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 dirty="0">
                          <a:effectLst/>
                        </a:rPr>
                        <a:t>međusobna odgovornost za rad i razvoj preduzeća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19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34.5%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9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30.0%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4464964"/>
                  </a:ext>
                </a:extLst>
              </a:tr>
              <a:tr h="2349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 dirty="0">
                          <a:effectLst/>
                        </a:rPr>
                        <a:t>uticaj na poboljšanje uslova atipičnog rada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28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50.9%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18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60.0%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847198"/>
                  </a:ext>
                </a:extLst>
              </a:tr>
              <a:tr h="5615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 dirty="0">
                          <a:effectLst/>
                        </a:rPr>
                        <a:t>integracija svih zaposlenih, jednake mogućnosti, jačanje položaja atipičnih radnika u zapošljavanju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25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45.5%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18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60.0%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3891657"/>
                  </a:ext>
                </a:extLst>
              </a:tr>
              <a:tr h="7130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 dirty="0">
                          <a:effectLst/>
                        </a:rPr>
                        <a:t>bolje razumevanje interesa svih strana, ne samo onih koji se tiču zaposlenja, već i onih ekonomske prirode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 dirty="0">
                          <a:effectLst/>
                        </a:rPr>
                        <a:t>26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47.3%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17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56.7%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705349"/>
                  </a:ext>
                </a:extLst>
              </a:tr>
              <a:tr h="4819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 dirty="0">
                          <a:effectLst/>
                        </a:rPr>
                        <a:t>održavanje socijalnog mira, transparentnost i blagovremeno delovanje, jačanje dijaloga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16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29.1%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10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33.3%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1856467"/>
                  </a:ext>
                </a:extLst>
              </a:tr>
              <a:tr h="4819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 dirty="0">
                          <a:effectLst/>
                        </a:rPr>
                        <a:t>veći uticaj atipičnih radnika na funkcionisanje preduzeća, pružanje ideja i inovacija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13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23.6%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7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23.3%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200263"/>
                  </a:ext>
                </a:extLst>
              </a:tr>
              <a:tr h="3450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 dirty="0">
                          <a:effectLst/>
                        </a:rPr>
                        <a:t>podržavanje aktivnosti sindikata, jačanje društvene kontrole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8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14.5%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18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60.0%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4520861"/>
                  </a:ext>
                </a:extLst>
              </a:tr>
              <a:tr h="2349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 dirty="0">
                          <a:effectLst/>
                        </a:rPr>
                        <a:t>sticanje znanja i iskustva kod atipičnih radnika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19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34.5%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9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30.0%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446059"/>
                  </a:ext>
                </a:extLst>
              </a:tr>
              <a:tr h="2349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 dirty="0">
                          <a:effectLst/>
                        </a:rPr>
                        <a:t>Isto vazi i ovde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1.8%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106893"/>
                  </a:ext>
                </a:extLst>
              </a:tr>
              <a:tr h="234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 dirty="0">
                          <a:effectLst/>
                        </a:rPr>
                        <a:t>ukupno: 55/30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155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281.8%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>
                          <a:effectLst/>
                        </a:rPr>
                        <a:t>106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kern="100" dirty="0">
                          <a:effectLst/>
                        </a:rPr>
                        <a:t>353.3%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6340863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BC77988-6375-A6B9-30C3-75E137173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788" y="26892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49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EC7F-B520-EF04-69A8-81D6D7BC1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1800" b="1" dirty="0">
                <a:latin typeface="+mn-lt"/>
              </a:rPr>
              <a:t>Rezultati istraživanja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dobijenih</a:t>
            </a:r>
            <a:r>
              <a:rPr lang="en-U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putem</a:t>
            </a:r>
            <a:r>
              <a:rPr lang="en-U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anketnih</a:t>
            </a:r>
            <a:r>
              <a:rPr lang="en-U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kern="0" dirty="0" err="1">
                <a:effectLst/>
                <a:latin typeface="+mn-lt"/>
                <a:ea typeface="Calibri" panose="020F0502020204030204" pitchFamily="34" charset="0"/>
              </a:rPr>
              <a:t>upitnika</a:t>
            </a:r>
            <a:r>
              <a:rPr lang="sr-Latn-RS" sz="1800" b="1" kern="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sr-Latn-RS" sz="1800" b="1" kern="0" dirty="0">
                <a:latin typeface="+mn-lt"/>
                <a:ea typeface="Calibri" panose="020F0502020204030204" pitchFamily="34" charset="0"/>
              </a:rPr>
              <a:t>na</a:t>
            </a:r>
            <a:br>
              <a:rPr lang="sr-Latn-RS" sz="1800" b="1" kern="0" dirty="0">
                <a:latin typeface="+mn-lt"/>
                <a:ea typeface="Calibri" panose="020F0502020204030204" pitchFamily="34" charset="0"/>
              </a:rPr>
            </a:br>
            <a:r>
              <a:rPr lang="sr-Latn-RS" sz="1800" b="1" kern="0" dirty="0">
                <a:latin typeface="+mn-lt"/>
                <a:ea typeface="Calibri" panose="020F0502020204030204" pitchFamily="34" charset="0"/>
              </a:rPr>
              <a:t> Projektu Nestandardni: </a:t>
            </a:r>
            <a:r>
              <a:rPr lang="sr-Latn-RS" sz="1800" b="1" dirty="0">
                <a:effectLst/>
                <a:latin typeface="+mn-lt"/>
                <a:ea typeface="Calibri" panose="020F0502020204030204" pitchFamily="34" charset="0"/>
              </a:rPr>
              <a:t>,,Uključivanje atipičnih radnika - primer uslužnog sektora</a:t>
            </a:r>
            <a:r>
              <a:rPr lang="sr-Latn-RS" sz="1800" b="1" i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br>
              <a:rPr lang="en-US" sz="18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sr-Latn-RS" sz="1800" b="1" dirty="0">
                <a:effectLst/>
                <a:latin typeface="+mn-lt"/>
                <a:ea typeface="Calibri" panose="020F0502020204030204" pitchFamily="34" charset="0"/>
              </a:rPr>
              <a:t>SSSS i UPS</a:t>
            </a:r>
            <a:endParaRPr lang="en-US" sz="1800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788D1B-4A8E-EBE8-AFD4-015BBEB75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558256"/>
            <a:ext cx="5772150" cy="288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52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5E3A-D06C-16A3-16A3-09D4C496C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CEF67-F08A-0167-0077-A4588F9E5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Hvala na pažnji 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Napomena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prezentacija je sačinjenja uz korišćenje rezultata istraživanja sprovedenog među poslodavcima i sindikatima u periodu maj - jun 2023. godine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Beograd, mart 2024. godine</a:t>
            </a:r>
            <a:endParaRPr lang="sr-Latn-RS" sz="16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r-Latn-RS" sz="16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utor: Jelena Budimčević 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Unija poslodavaca Srbije </a:t>
            </a:r>
            <a:endParaRPr lang="en-US" sz="1600" i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51930-74B6-BE2E-0C15-272D89F0C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90" y="256032"/>
            <a:ext cx="5943600" cy="143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7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115B-B6D9-B0D4-FF7B-7D2A220C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26" y="2326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3600" b="1" dirty="0">
                <a:latin typeface="+mn-lt"/>
              </a:rPr>
              <a:t>PROMENE U SVETU RADA </a:t>
            </a:r>
            <a:endParaRPr lang="en-US" sz="3600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1E316C-BAE1-3628-4D68-D6AC4DADC6D1}"/>
              </a:ext>
            </a:extLst>
          </p:cNvPr>
          <p:cNvSpPr txBox="1"/>
          <p:nvPr/>
        </p:nvSpPr>
        <p:spPr>
          <a:xfrm>
            <a:off x="265176" y="1408178"/>
            <a:ext cx="1094285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sr-Latn-RS" sz="20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estandardni ili atipični oblici rada su sveprisutniji</a:t>
            </a:r>
            <a:br>
              <a:rPr lang="sr-Latn-RS" sz="20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RS" sz="20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Latn-RS" sz="20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Latn-RS" sz="2000" kern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Latn-RS" sz="2000" kern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Latn-RS" sz="2000" kern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sr-Latn-RS" sz="20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standardnom radnom odnosu pojavljuje se sve više modaliteta (npr. rad na daljinu i rad od kuće</a:t>
            </a:r>
            <a:r>
              <a:rPr lang="sr-Latn-R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A941A5-6F7B-360B-7465-49DB82973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52614"/>
            <a:ext cx="2644847" cy="1881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6C4272-7E73-11BD-92CB-B207ED9F3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05" y="1914542"/>
            <a:ext cx="1377696" cy="10712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C1BFAC-872A-0445-1B33-E623B5D2A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05" y="4143359"/>
            <a:ext cx="2644848" cy="18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A2270-6D17-E1CC-0523-D873CC4E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2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PRIMERI NESTANDARDNIH /</a:t>
            </a:r>
            <a:r>
              <a:rPr lang="sr-Latn-RS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ATIPIČNIH OBLIKA RADA</a:t>
            </a:r>
            <a:br>
              <a:rPr lang="en-US" sz="4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1927E-8239-0CD2-CB4B-060ADCB9B730}"/>
              </a:ext>
            </a:extLst>
          </p:cNvPr>
          <p:cNvSpPr txBox="1"/>
          <p:nvPr/>
        </p:nvSpPr>
        <p:spPr>
          <a:xfrm>
            <a:off x="1188720" y="1690688"/>
            <a:ext cx="105156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Latn-R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r-Latn-R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Rad na određeno vreme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r-Latn-R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Rad sa nepunim radnim vremenom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r-Latn-R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Privremeni i povremeni rad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r-Latn-R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Rad preko agencija za privremeno zapošljavanje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r-Latn-R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Rad na sezonskim poslovima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r-Latn-R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Dopunski rad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r-Latn-R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Rad po narudžbini 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r-Latn-R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Platformski rad (frilenseri)</a:t>
            </a:r>
            <a:endParaRPr lang="en-US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Zavisno </a:t>
            </a:r>
            <a:r>
              <a:rPr lang="sr-Latn-RS" sz="24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amozaposlenje (B2B)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RS" sz="2400" dirty="0">
                <a:cs typeface="Times New Roman" panose="02020603050405020304" pitchFamily="18" charset="0"/>
              </a:rPr>
              <a:t>i dr...</a:t>
            </a:r>
            <a:endParaRPr 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9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A19C7-934C-5872-3491-39DC1B625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2000" b="1" dirty="0">
                <a:latin typeface="+mn-lt"/>
                <a:cs typeface="Times New Roman" panose="02020603050405020304" pitchFamily="18" charset="0"/>
              </a:rPr>
              <a:t>RADNI ODNOS I RAD VAN RADNOG ODNOSA U ZAKONODAVSTVU RS</a:t>
            </a:r>
            <a:endParaRPr lang="en-US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EBC1E-0DF5-A00D-02AC-8CE179FE6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24" y="1626680"/>
            <a:ext cx="10637520" cy="4351338"/>
          </a:xfrm>
        </p:spPr>
        <p:txBody>
          <a:bodyPr/>
          <a:lstStyle/>
          <a:p>
            <a:pPr marL="0" indent="0">
              <a:buNone/>
            </a:pPr>
            <a:endParaRPr lang="sr-Latn-R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Latn-RS" sz="1800" b="1" u="sng" kern="0" dirty="0">
                <a:effectLst/>
                <a:ea typeface="Calibri" panose="020F0502020204030204" pitchFamily="34" charset="0"/>
              </a:rPr>
              <a:t>ZAKON O RADU</a:t>
            </a:r>
            <a:r>
              <a:rPr lang="sr-Latn-RS" sz="1800" kern="0" dirty="0">
                <a:effectLst/>
                <a:ea typeface="Calibri" panose="020F0502020204030204" pitchFamily="34" charset="0"/>
              </a:rPr>
              <a:t> </a:t>
            </a:r>
            <a:r>
              <a:rPr lang="sr-Latn-RS" sz="1800" kern="0" dirty="0">
                <a:ea typeface="Calibri" panose="020F0502020204030204" pitchFamily="34" charset="0"/>
              </a:rPr>
              <a:t>-</a:t>
            </a:r>
            <a:r>
              <a:rPr lang="sr-Latn-RS" sz="1800" kern="0" dirty="0">
                <a:effectLst/>
                <a:ea typeface="Calibri" panose="020F0502020204030204" pitchFamily="34" charset="0"/>
              </a:rPr>
              <a:t> osnovni propis koji uređuje prava, obaveze i odgovornosti iz radnog odnosa i po osnovu rada </a:t>
            </a:r>
          </a:p>
          <a:p>
            <a:pPr marL="0" indent="0" algn="just">
              <a:buNone/>
            </a:pPr>
            <a:endParaRPr lang="sr-Latn-RS" sz="1800" kern="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sz="1800" b="1" u="sng" kern="0" dirty="0">
                <a:effectLst/>
                <a:ea typeface="Calibri" panose="020F0502020204030204" pitchFamily="34" charset="0"/>
              </a:rPr>
              <a:t>Radni odnos</a:t>
            </a:r>
            <a:r>
              <a:rPr lang="sr-Latn-RS" sz="1800" b="1" kern="0" dirty="0">
                <a:effectLst/>
                <a:ea typeface="Calibri" panose="020F0502020204030204" pitchFamily="34" charset="0"/>
              </a:rPr>
              <a:t> - </a:t>
            </a:r>
            <a:r>
              <a:rPr lang="sr-Latn-RS" sz="1800" kern="0" dirty="0">
                <a:effectLst/>
                <a:ea typeface="Calibri" panose="020F0502020204030204" pitchFamily="34" charset="0"/>
              </a:rPr>
              <a:t>zasniva se ugovorom o radu, na neodređeno ili na određeno vreme (,,</a:t>
            </a:r>
            <a:r>
              <a:rPr lang="sr-Latn-RS" sz="1800" kern="0" dirty="0">
                <a:ea typeface="Calibri" panose="020F0502020204030204" pitchFamily="34" charset="0"/>
              </a:rPr>
              <a:t>standardno zaposlenje“) </a:t>
            </a:r>
            <a:endParaRPr lang="sr-Latn-RS" sz="18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sz="1800" b="1" u="sng" dirty="0">
                <a:ea typeface="Calibri" panose="020F0502020204030204" pitchFamily="34" charset="0"/>
              </a:rPr>
              <a:t>Zaposleni</a:t>
            </a:r>
            <a:r>
              <a:rPr lang="sr-Latn-RS" sz="1800" b="1" dirty="0">
                <a:ea typeface="Calibri" panose="020F0502020204030204" pitchFamily="34" charset="0"/>
              </a:rPr>
              <a:t> </a:t>
            </a:r>
            <a:r>
              <a:rPr lang="sr-Latn-RS" sz="1800" dirty="0">
                <a:ea typeface="Calibri" panose="020F0502020204030204" pitchFamily="34" charset="0"/>
              </a:rPr>
              <a:t>- fizičko lice koje je u radnom odnosu kod poslodavca</a:t>
            </a:r>
          </a:p>
          <a:p>
            <a:pPr marL="0" indent="0">
              <a:buNone/>
            </a:pPr>
            <a:r>
              <a:rPr lang="sr-Latn-RS" sz="1800" b="1" u="sng" kern="0" dirty="0">
                <a:ea typeface="Calibri" panose="020F0502020204030204" pitchFamily="34" charset="0"/>
              </a:rPr>
              <a:t>Poslodavac</a:t>
            </a:r>
            <a:r>
              <a:rPr lang="sr-Latn-RS" sz="1800" kern="0" dirty="0">
                <a:ea typeface="Calibri" panose="020F0502020204030204" pitchFamily="34" charset="0"/>
              </a:rPr>
              <a:t> - domaće ili strano pravno ili fizičko lice koje zapošljava, odnosno radnog angažuje, jedno ili više lica</a:t>
            </a:r>
            <a:endParaRPr lang="sr-Latn-RS" sz="18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r-Latn-RS" sz="18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Nestandardni oblici rada:  pretežno rad van radnog odnosa - različite vrste ugovora</a:t>
            </a:r>
            <a:endParaRPr lang="en-US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2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7ABB-6B69-8636-EE89-4E063EB33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5808" cy="1325563"/>
          </a:xfrm>
        </p:spPr>
        <p:txBody>
          <a:bodyPr>
            <a:normAutofit/>
          </a:bodyPr>
          <a:lstStyle/>
          <a:p>
            <a:pPr algn="ctr"/>
            <a:r>
              <a:rPr lang="sr-Latn-RS" sz="2000" b="1" dirty="0">
                <a:latin typeface="+mn-lt"/>
                <a:cs typeface="Times New Roman" panose="02020603050405020304" pitchFamily="18" charset="0"/>
              </a:rPr>
              <a:t>KRITERIJUMI KOJE BI TREBALO UZETI U OBZIR PRILIKOM DEFINISANJA POJMA </a:t>
            </a:r>
            <a:r>
              <a:rPr lang="sr-Latn-RS" sz="2000" b="1" i="1" dirty="0">
                <a:latin typeface="+mn-lt"/>
                <a:cs typeface="Times New Roman" panose="02020603050405020304" pitchFamily="18" charset="0"/>
              </a:rPr>
              <a:t>ATIPIČNOG RADNIKA </a:t>
            </a:r>
            <a:br>
              <a:rPr lang="sr-Latn-RS" sz="2000" b="1" dirty="0">
                <a:latin typeface="+mn-lt"/>
                <a:cs typeface="Times New Roman" panose="02020603050405020304" pitchFamily="18" charset="0"/>
              </a:rPr>
            </a:br>
            <a:endParaRPr lang="en-US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0CE47-EE5F-6536-E79C-58EBAAE66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189" y="1490472"/>
            <a:ext cx="10515600" cy="4749121"/>
          </a:xfrm>
        </p:spPr>
        <p:txBody>
          <a:bodyPr/>
          <a:lstStyle/>
          <a:p>
            <a:pPr marL="0" indent="0" algn="ctr">
              <a:buNone/>
            </a:pPr>
            <a:endParaRPr lang="sr-Latn-RS" sz="2000" b="1" dirty="0">
              <a:cs typeface="Times New Roman" panose="02020603050405020304" pitchFamily="18" charset="0"/>
            </a:endParaRPr>
          </a:p>
          <a:p>
            <a:pPr algn="just"/>
            <a:r>
              <a:rPr lang="sr-Latn-RS" sz="1800" dirty="0">
                <a:cs typeface="Times New Roman" panose="02020603050405020304" pitchFamily="18" charset="0"/>
              </a:rPr>
              <a:t>Vrsta pravnog odnosa između strana (radno pravo ili građansko pravo koje se primenjuje na ugovorača, izvođača radova ili pružaoca usluga)</a:t>
            </a:r>
          </a:p>
          <a:p>
            <a:pPr algn="just"/>
            <a:r>
              <a:rPr lang="sr-Latn-RS" sz="1800" dirty="0">
                <a:cs typeface="Times New Roman" panose="02020603050405020304" pitchFamily="18" charset="0"/>
              </a:rPr>
              <a:t>Samostalnost (nezavisnost) u obavljanju poslova, nepodređenost menadžmentu (frilenseri)</a:t>
            </a:r>
          </a:p>
          <a:p>
            <a:pPr algn="just"/>
            <a:r>
              <a:rPr lang="sr-Latn-RS" sz="1800" dirty="0">
                <a:cs typeface="Times New Roman" panose="02020603050405020304" pitchFamily="18" charset="0"/>
              </a:rPr>
              <a:t>Vrsta posla (spescifičnost radnih zadataka)</a:t>
            </a:r>
          </a:p>
          <a:p>
            <a:pPr algn="just"/>
            <a:r>
              <a:rPr lang="sr-Latn-RS" sz="1800" dirty="0">
                <a:cs typeface="Times New Roman" panose="02020603050405020304" pitchFamily="18" charset="0"/>
              </a:rPr>
              <a:t>Način organizovanja rada u pogledu mesta, vremena i organizacije (rad od kuće, </a:t>
            </a:r>
            <a:r>
              <a:rPr lang="sr-Latn-RS" sz="1800" i="1" dirty="0">
                <a:cs typeface="Times New Roman" panose="02020603050405020304" pitchFamily="18" charset="0"/>
              </a:rPr>
              <a:t>part-time job</a:t>
            </a:r>
            <a:r>
              <a:rPr lang="sr-Latn-RS" sz="1800" dirty="0"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sr-Latn-RS" sz="1800" dirty="0">
                <a:cs typeface="Times New Roman" panose="02020603050405020304" pitchFamily="18" charset="0"/>
              </a:rPr>
              <a:t>Dimenzija angažovanja radnika (nepuno radno vreme, povremeni angažman)</a:t>
            </a:r>
          </a:p>
          <a:p>
            <a:pPr algn="just"/>
            <a:r>
              <a:rPr lang="sr-Latn-RS" sz="1800" dirty="0">
                <a:cs typeface="Times New Roman" panose="02020603050405020304" pitchFamily="18" charset="0"/>
              </a:rPr>
              <a:t>Saradnja sa više subjekata (nema isključive ekonomske zavisnosti od poslodavca)</a:t>
            </a:r>
          </a:p>
          <a:p>
            <a:pPr algn="just"/>
            <a:r>
              <a:rPr lang="sr-Latn-RS" sz="1800" dirty="0">
                <a:cs typeface="Times New Roman" panose="02020603050405020304" pitchFamily="18" charset="0"/>
              </a:rPr>
              <a:t>Slobodan izbor (autonomna odluka) obe strane ugovora o saradnji</a:t>
            </a:r>
          </a:p>
          <a:p>
            <a:pPr algn="just"/>
            <a:r>
              <a:rPr lang="sr-Latn-RS" sz="1800" dirty="0">
                <a:cs typeface="Times New Roman" panose="02020603050405020304" pitchFamily="18" charset="0"/>
              </a:rPr>
              <a:t>drugi kriterijumi</a:t>
            </a:r>
          </a:p>
          <a:p>
            <a:pPr marL="0" indent="0" algn="just">
              <a:buNone/>
            </a:pPr>
            <a:endParaRPr lang="sr-Latn-RS" sz="1800" dirty="0"/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3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51AD-DC1A-C012-27A2-308B3D8E9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2000" b="1" dirty="0">
                <a:latin typeface="+mn-lt"/>
                <a:cs typeface="Times New Roman" panose="02020603050405020304" pitchFamily="18" charset="0"/>
              </a:rPr>
              <a:t>POJAM ATIPIČNOG RADNIKA I DEFINISANJE</a:t>
            </a:r>
            <a:endParaRPr lang="en-US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F5FDC-F6F8-88FC-4AD0-1E5AF648247D}"/>
              </a:ext>
            </a:extLst>
          </p:cNvPr>
          <p:cNvSpPr txBox="1"/>
          <p:nvPr/>
        </p:nvSpPr>
        <p:spPr>
          <a:xfrm>
            <a:off x="2002536" y="1874520"/>
            <a:ext cx="8110728" cy="2730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endParaRPr lang="sr-Latn-RS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Font typeface="Wingdings" panose="05000000000000000000" pitchFamily="2" charset="2"/>
              <a:buChar char="v"/>
            </a:pPr>
            <a:r>
              <a:rPr lang="en-US" u="sng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Međunarodna</a:t>
            </a:r>
            <a:r>
              <a:rPr lang="en-US" u="sng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organizacija</a:t>
            </a:r>
            <a:r>
              <a:rPr lang="en-US" u="sng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rada</a:t>
            </a:r>
            <a:r>
              <a:rPr lang="sr-Latn-RS" u="sng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(MOR)</a:t>
            </a:r>
            <a:r>
              <a:rPr lang="sr-Latn-R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definiše</a:t>
            </a:r>
            <a:r>
              <a:rPr lang="en-U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atipičn</a:t>
            </a:r>
            <a:r>
              <a:rPr lang="sr-Latn-R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U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radnik</a:t>
            </a:r>
            <a:r>
              <a:rPr lang="sr-Latn-R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kern="0" dirty="0">
                <a:ea typeface="Calibri" panose="020F0502020204030204" pitchFamily="34" charset="0"/>
                <a:cs typeface="Times New Roman" panose="02020603050405020304" pitchFamily="18" charset="0"/>
              </a:rPr>
              <a:t>lice</a:t>
            </a:r>
            <a:r>
              <a:rPr lang="en-U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koj</a:t>
            </a:r>
            <a:r>
              <a:rPr lang="sr-Latn-RS" kern="0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obavlja</a:t>
            </a:r>
            <a:r>
              <a:rPr lang="en-U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poslove</a:t>
            </a:r>
            <a:r>
              <a:rPr lang="en-U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en-US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tradicionalnih</a:t>
            </a:r>
            <a:r>
              <a:rPr lang="en-U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oblika</a:t>
            </a:r>
            <a:r>
              <a:rPr lang="en-U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koji su </a:t>
            </a:r>
            <a:r>
              <a:rPr lang="en-US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staln</a:t>
            </a:r>
            <a:r>
              <a:rPr lang="sr-Latn-R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i van </a:t>
            </a:r>
            <a:r>
              <a:rPr lang="en-US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punog</a:t>
            </a:r>
            <a:r>
              <a:rPr lang="en-U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radnog</a:t>
            </a:r>
            <a:r>
              <a:rPr lang="en-U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vremena</a:t>
            </a:r>
            <a:r>
              <a:rPr lang="en-U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izvan </a:t>
            </a:r>
            <a:r>
              <a:rPr lang="en-US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standardn</a:t>
            </a:r>
            <a:r>
              <a:rPr lang="sr-Latn-R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ih</a:t>
            </a:r>
            <a:r>
              <a:rPr lang="en-U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ugovor</a:t>
            </a:r>
            <a:r>
              <a:rPr lang="sr-Latn-R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radu</a:t>
            </a:r>
            <a:endParaRPr lang="sr-Latn-RS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sr-Latn-RS" u="sng" kern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Latn-RS" u="sng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Zakon o radu </a:t>
            </a:r>
            <a:r>
              <a:rPr lang="sr-Latn-RS" u="sng" kern="0" dirty="0">
                <a:ea typeface="Calibri" panose="020F0502020204030204" pitchFamily="34" charset="0"/>
                <a:cs typeface="Times New Roman" panose="02020603050405020304" pitchFamily="18" charset="0"/>
              </a:rPr>
              <a:t>(RS)</a:t>
            </a:r>
            <a:r>
              <a:rPr lang="sr-Latn-RS" kern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 definiše pojam atipičnog radnika, ali reguliše neke od oblika radnog angažovanja lica kod poslodavc</a:t>
            </a:r>
            <a:r>
              <a:rPr lang="sr-Latn-RS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5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13CCC-7547-1A00-C7F4-162C6F67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1800" b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RAZLIČITI OBLICI RADNOG ANGAŽOVANJA</a:t>
            </a:r>
            <a:r>
              <a:rPr lang="sr-Latn-RS" sz="1800" b="1" u="sng" kern="0" dirty="0">
                <a:effectLst/>
                <a:latin typeface="+mn-lt"/>
                <a:ea typeface="Calibri" panose="020F0502020204030204" pitchFamily="34" charset="0"/>
              </a:rPr>
              <a:t> LICA KOD POSLODAVCA</a:t>
            </a:r>
            <a:r>
              <a:rPr lang="sr-Latn-RS" sz="1800" b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U ZAKONODAVSTVU RS</a:t>
            </a:r>
            <a:endParaRPr lang="en-US" sz="1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B53EF-C742-7E26-B91B-7F1C6B10C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9" y="1470622"/>
            <a:ext cx="10515600" cy="4747298"/>
          </a:xfrm>
        </p:spPr>
        <p:txBody>
          <a:bodyPr>
            <a:normAutofit fontScale="25000" lnSpcReduction="20000"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7200" b="1" u="sng" kern="0" dirty="0">
                <a:effectLst/>
                <a:ea typeface="Calibri" panose="020F0502020204030204" pitchFamily="34" charset="0"/>
              </a:rPr>
              <a:t>Privremeni i povremeni poslovi</a:t>
            </a:r>
            <a:r>
              <a:rPr lang="sr-Latn-RS" sz="7200" kern="0" dirty="0">
                <a:effectLst/>
                <a:ea typeface="Calibri" panose="020F0502020204030204" pitchFamily="34" charset="0"/>
              </a:rPr>
              <a:t>  (čl. 197. ZOR-a)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7200" b="1" u="sng" kern="0" dirty="0">
                <a:effectLst/>
                <a:ea typeface="Calibri" panose="020F0502020204030204" pitchFamily="34" charset="0"/>
              </a:rPr>
              <a:t>Ugovor o delu  </a:t>
            </a:r>
            <a:r>
              <a:rPr lang="sr-Latn-RS" sz="7200" kern="0" dirty="0">
                <a:effectLst/>
                <a:ea typeface="Calibri" panose="020F0502020204030204" pitchFamily="34" charset="0"/>
              </a:rPr>
              <a:t>(čl. 199. ZOR-a)</a:t>
            </a:r>
            <a:endParaRPr lang="sr-Latn-RS" sz="7200" b="1" u="sng" kern="0" dirty="0"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7200" b="1" u="sng" kern="0" dirty="0">
                <a:effectLst/>
                <a:ea typeface="Calibri" panose="020F0502020204030204" pitchFamily="34" charset="0"/>
              </a:rPr>
              <a:t>Ugovor o dopunskom radu</a:t>
            </a:r>
            <a:r>
              <a:rPr lang="sr-Latn-RS" sz="7200" b="1" kern="0" dirty="0">
                <a:effectLst/>
                <a:ea typeface="Calibri" panose="020F0502020204030204" pitchFamily="34" charset="0"/>
              </a:rPr>
              <a:t> </a:t>
            </a:r>
            <a:r>
              <a:rPr lang="sr-Latn-RS" sz="7200" kern="0" dirty="0">
                <a:effectLst/>
                <a:ea typeface="Calibri" panose="020F0502020204030204" pitchFamily="34" charset="0"/>
              </a:rPr>
              <a:t>(čl. 202. ZOR-a)</a:t>
            </a:r>
            <a:endParaRPr lang="sr-Latn-RS" sz="7200" b="1" u="sng" kern="0" dirty="0"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7200" b="1" u="sng" kern="0" dirty="0">
                <a:effectLst/>
                <a:ea typeface="Calibri" panose="020F0502020204030204" pitchFamily="34" charset="0"/>
              </a:rPr>
              <a:t>Rad sa nepunim radnim vremenom</a:t>
            </a:r>
            <a:r>
              <a:rPr lang="sr-Latn-RS" sz="7200" b="1" kern="0" dirty="0">
                <a:effectLst/>
                <a:ea typeface="Calibri" panose="020F0502020204030204" pitchFamily="34" charset="0"/>
              </a:rPr>
              <a:t>  </a:t>
            </a:r>
            <a:r>
              <a:rPr lang="sr-Latn-RS" sz="7200" kern="0" dirty="0">
                <a:effectLst/>
                <a:ea typeface="Calibri" panose="020F0502020204030204" pitchFamily="34" charset="0"/>
              </a:rPr>
              <a:t>(čl. </a:t>
            </a:r>
            <a:r>
              <a:rPr lang="sr-Latn-RS" sz="7200" kern="0" dirty="0">
                <a:ea typeface="Calibri" panose="020F0502020204030204" pitchFamily="34" charset="0"/>
              </a:rPr>
              <a:t>39 i čl. 40</a:t>
            </a:r>
            <a:r>
              <a:rPr lang="sr-Latn-RS" sz="7200" kern="0" dirty="0">
                <a:effectLst/>
                <a:ea typeface="Calibri" panose="020F0502020204030204" pitchFamily="34" charset="0"/>
              </a:rPr>
              <a:t>. ZOR-a)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sr-Latn-RS" sz="7200" b="1" u="sng" kern="0" dirty="0">
              <a:effectLst/>
              <a:ea typeface="Calibri" panose="020F0502020204030204" pitchFamily="34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7200" b="1" u="sng" kern="0" dirty="0">
                <a:effectLst/>
                <a:ea typeface="Calibri" panose="020F0502020204030204" pitchFamily="34" charset="0"/>
              </a:rPr>
              <a:t>Sezonski rad</a:t>
            </a:r>
            <a:r>
              <a:rPr lang="sr-Latn-RS" sz="7200" b="1" kern="0" dirty="0">
                <a:effectLst/>
                <a:ea typeface="Calibri" panose="020F0502020204030204" pitchFamily="34" charset="0"/>
              </a:rPr>
              <a:t> - Zakon o pojednostavljenom radnom angažovanju na sezonskim poslovima u određenim delatnostima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7200" b="1" u="sng" kern="0" dirty="0">
                <a:effectLst/>
                <a:ea typeface="Calibri" panose="020F0502020204030204" pitchFamily="34" charset="0"/>
              </a:rPr>
              <a:t>Rad preko agencija za privremeno zapošljavanje</a:t>
            </a:r>
            <a:r>
              <a:rPr lang="sr-Latn-RS" sz="7200" b="1" kern="0" dirty="0">
                <a:effectLst/>
                <a:ea typeface="Calibri" panose="020F0502020204030204" pitchFamily="34" charset="0"/>
              </a:rPr>
              <a:t> - Zakon o agencijskom zapošjavanju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sr-Latn-RS" sz="7200" b="1" u="sng" kern="0" dirty="0">
              <a:effectLst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r-Latn-RS" sz="7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....</a:t>
            </a:r>
            <a:r>
              <a:rPr lang="sr-Latn-RS" sz="7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Primeri iz prakse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7200" b="1" u="sng" kern="0" dirty="0" err="1">
                <a:effectLst/>
                <a:ea typeface="Times New Roman" panose="02020603050405020304" pitchFamily="18" charset="0"/>
              </a:rPr>
              <a:t>Zavisno</a:t>
            </a:r>
            <a:r>
              <a:rPr lang="en-US" sz="7200" b="1" u="sng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7200" b="1" u="sng" kern="0" dirty="0" err="1">
                <a:effectLst/>
                <a:ea typeface="Times New Roman" panose="02020603050405020304" pitchFamily="18" charset="0"/>
              </a:rPr>
              <a:t>samozaposlenje</a:t>
            </a:r>
            <a:endParaRPr lang="sr-Latn-RS" sz="7200" b="1" u="sng" kern="0" dirty="0">
              <a:effectLst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r-Latn-RS" sz="7200" b="1" u="sng" kern="0" dirty="0">
                <a:effectLst/>
                <a:ea typeface="Calibri" panose="020F0502020204030204" pitchFamily="34" charset="0"/>
              </a:rPr>
              <a:t>Rad od kuće i rad na daljinu</a:t>
            </a:r>
            <a:r>
              <a:rPr lang="sr-Latn-RS" sz="7200" b="1" kern="0" dirty="0">
                <a:effectLst/>
                <a:ea typeface="Calibri" panose="020F0502020204030204" pitchFamily="34" charset="0"/>
              </a:rPr>
              <a:t> -  kada se na obavlja prema ugovoru o radu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r-Latn-RS" sz="7200" b="1" u="sng" kern="0" dirty="0">
                <a:effectLst/>
                <a:ea typeface="Calibri" panose="020F0502020204030204" pitchFamily="34" charset="0"/>
              </a:rPr>
              <a:t>R</a:t>
            </a:r>
            <a:r>
              <a:rPr lang="en-US" sz="7200" b="1" u="sng" kern="0" dirty="0">
                <a:effectLst/>
                <a:ea typeface="Calibri" panose="020F0502020204030204" pitchFamily="34" charset="0"/>
              </a:rPr>
              <a:t>ad </a:t>
            </a:r>
            <a:r>
              <a:rPr lang="en-US" sz="7200" b="1" u="sng" kern="0" dirty="0" err="1">
                <a:effectLst/>
                <a:ea typeface="Calibri" panose="020F0502020204030204" pitchFamily="34" charset="0"/>
              </a:rPr>
              <a:t>preko</a:t>
            </a:r>
            <a:r>
              <a:rPr lang="en-US" sz="7200" b="1" u="sng" kern="0" dirty="0">
                <a:effectLst/>
                <a:ea typeface="Calibri" panose="020F0502020204030204" pitchFamily="34" charset="0"/>
              </a:rPr>
              <a:t> </a:t>
            </a:r>
            <a:r>
              <a:rPr lang="en-US" sz="7200" b="1" u="sng" kern="0" dirty="0" err="1">
                <a:effectLst/>
                <a:ea typeface="Calibri" panose="020F0502020204030204" pitchFamily="34" charset="0"/>
              </a:rPr>
              <a:t>digitalnih</a:t>
            </a:r>
            <a:r>
              <a:rPr lang="en-US" sz="7200" b="1" u="sng" kern="0" dirty="0">
                <a:effectLst/>
                <a:ea typeface="Calibri" panose="020F0502020204030204" pitchFamily="34" charset="0"/>
              </a:rPr>
              <a:t> pl</a:t>
            </a:r>
            <a:r>
              <a:rPr lang="sr-Latn-RS" sz="7200" b="1" u="sng" kern="0" dirty="0">
                <a:effectLst/>
                <a:ea typeface="Calibri" panose="020F0502020204030204" pitchFamily="34" charset="0"/>
              </a:rPr>
              <a:t>a</a:t>
            </a:r>
            <a:r>
              <a:rPr lang="en-US" sz="7200" b="1" u="sng" kern="0" dirty="0" err="1">
                <a:effectLst/>
                <a:ea typeface="Calibri" panose="020F0502020204030204" pitchFamily="34" charset="0"/>
              </a:rPr>
              <a:t>tformi</a:t>
            </a:r>
            <a:r>
              <a:rPr lang="sr-Latn-RS" sz="7200" b="1" kern="0" dirty="0">
                <a:effectLst/>
                <a:ea typeface="Calibri" panose="020F0502020204030204" pitchFamily="34" charset="0"/>
              </a:rPr>
              <a:t> </a:t>
            </a:r>
            <a:r>
              <a:rPr lang="sr-Latn-RS" sz="7200" b="1" kern="0">
                <a:effectLst/>
                <a:ea typeface="Calibri" panose="020F0502020204030204" pitchFamily="34" charset="0"/>
              </a:rPr>
              <a:t>(frilenseri</a:t>
            </a:r>
            <a:r>
              <a:rPr lang="sr-Latn-RS" sz="7200" b="1" kern="0" dirty="0">
                <a:effectLst/>
                <a:ea typeface="Calibri" panose="020F0502020204030204" pitchFamily="34" charset="0"/>
              </a:rPr>
              <a:t>, ali i druge vrste rada)</a:t>
            </a:r>
            <a:endParaRPr lang="en-US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7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sr-Latn-RS" sz="72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56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6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9440-94A8-01E8-326F-84E4CA52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82762"/>
          </a:xfrm>
        </p:spPr>
        <p:txBody>
          <a:bodyPr>
            <a:normAutofit/>
          </a:bodyPr>
          <a:lstStyle/>
          <a:p>
            <a:pPr algn="ctr"/>
            <a:r>
              <a:rPr lang="sr-Latn-RS" sz="2000" b="1" dirty="0">
                <a:latin typeface="+mn-lt"/>
              </a:rPr>
              <a:t>STANDARDNI RADNI ODNOS - NESTANDARDNO ZAPOŠLJAVANJE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DBE85-FAEE-3178-BBBF-00A1AE733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387" y="1681163"/>
            <a:ext cx="5157787" cy="287486"/>
          </a:xfrm>
        </p:spPr>
        <p:txBody>
          <a:bodyPr>
            <a:noAutofit/>
          </a:bodyPr>
          <a:lstStyle/>
          <a:p>
            <a:pPr algn="ctr"/>
            <a:r>
              <a:rPr lang="sr-Latn-RS" sz="1800" b="1" dirty="0">
                <a:latin typeface="+mn-lt"/>
              </a:rPr>
              <a:t>Standardni radni odnos</a:t>
            </a: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CDAFC-64FC-1BA8-E84C-28BD937E24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sr-Latn-RS" sz="1600" dirty="0"/>
              <a:t>sa punim radnim vremenom</a:t>
            </a:r>
          </a:p>
          <a:p>
            <a:r>
              <a:rPr lang="sr-Latn-RS" sz="1600" dirty="0"/>
              <a:t>na neodređeno vreme</a:t>
            </a:r>
          </a:p>
          <a:p>
            <a:r>
              <a:rPr lang="sr-Latn-RS" sz="1600" dirty="0"/>
              <a:t>na određenom mestu, obično stacionarnom, odnosno u preduzeću</a:t>
            </a:r>
          </a:p>
          <a:p>
            <a:r>
              <a:rPr lang="sr-Latn-RS" sz="1600" dirty="0"/>
              <a:t>tokom određenog, konkretnog radnog vremena u kom je zaposleni dužan, odnosno raspoloživ da obavlja poslove prema nalozima poslodavca (podrazumeva ograničeno trajanje radnog vremena tj. određeno radno vreme)</a:t>
            </a:r>
          </a:p>
          <a:p>
            <a:r>
              <a:rPr lang="sr-Latn-RS" sz="1600" dirty="0"/>
              <a:t>pod strogim nadzorom poslodavca</a:t>
            </a:r>
          </a:p>
          <a:p>
            <a:r>
              <a:rPr lang="sr-Latn-RS" sz="1600" dirty="0"/>
              <a:t>uglavnom u timu, u saradnji sa drugim licima</a:t>
            </a:r>
          </a:p>
          <a:p>
            <a:r>
              <a:rPr lang="sr-Latn-RS" sz="1600" dirty="0"/>
              <a:t>uz zadržavanje pune socijalne zaštite koja proističe iz odredbi zakona o radu </a:t>
            </a: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BCD7F-D63F-6319-FE74-A4AB00BBD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287486"/>
          </a:xfrm>
        </p:spPr>
        <p:txBody>
          <a:bodyPr>
            <a:noAutofit/>
          </a:bodyPr>
          <a:lstStyle/>
          <a:p>
            <a:pPr algn="ctr"/>
            <a:r>
              <a:rPr lang="sr-Latn-RS" sz="1800" dirty="0"/>
              <a:t>N</a:t>
            </a:r>
            <a:r>
              <a:rPr lang="sr-Latn-RS" sz="1800" b="1" dirty="0">
                <a:latin typeface="+mn-lt"/>
              </a:rPr>
              <a:t>estandardno zapošljavanje</a:t>
            </a:r>
            <a:endParaRPr lang="en-US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1DD3B-2975-F4EB-3D54-0869B9BF8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4" y="2289922"/>
            <a:ext cx="5157788" cy="3684588"/>
          </a:xfrm>
        </p:spPr>
        <p:txBody>
          <a:bodyPr>
            <a:normAutofit fontScale="47500" lnSpcReduction="20000"/>
          </a:bodyPr>
          <a:lstStyle/>
          <a:p>
            <a:endParaRPr lang="sr-Latn-RS" dirty="0"/>
          </a:p>
          <a:p>
            <a:r>
              <a:rPr lang="sr-Latn-RS" sz="3300" dirty="0"/>
              <a:t>nepuno radno vreme (npr. polovina, jedna trećina punog radnog vremena)</a:t>
            </a:r>
          </a:p>
          <a:p>
            <a:r>
              <a:rPr lang="sr-Latn-RS" sz="3300" dirty="0"/>
              <a:t>određenog vremenskog trajanja</a:t>
            </a:r>
          </a:p>
          <a:p>
            <a:r>
              <a:rPr lang="sr-Latn-RS" sz="3300" dirty="0"/>
              <a:t>na promenljivom (fleksibilnom) radnom mestu, koje zahteva kretanje, organizovano na nekonvencionalan način (virtualno, na daljinu, u kući izvršioca)</a:t>
            </a:r>
          </a:p>
          <a:p>
            <a:r>
              <a:rPr lang="sr-Latn-RS" sz="3300" dirty="0"/>
              <a:t>bez određivanja konkretnog radnog vremena, na osnovu sistema zadataka (projekata)</a:t>
            </a:r>
          </a:p>
          <a:p>
            <a:r>
              <a:rPr lang="sr-Latn-RS" sz="3300" dirty="0"/>
              <a:t>uz obezbeđivanje autonomije i fleksibilnosti rada, slobode obavljanja dužnosti zaposlenih</a:t>
            </a:r>
          </a:p>
          <a:p>
            <a:r>
              <a:rPr lang="sr-Latn-RS" sz="3300" dirty="0"/>
              <a:t>u najvećem broju slučajeva u izolaciji, sam, bez strogog nadzora poslodavca</a:t>
            </a:r>
            <a:endParaRPr lang="en-US" sz="3300" dirty="0"/>
          </a:p>
          <a:p>
            <a:r>
              <a:rPr lang="sr-Latn-RS" sz="3300" dirty="0"/>
              <a:t>zaobilazeći neke ili sve elemente socijalne zaštite utvrđene zakonom o radu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261289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2421</Words>
  <Application>Microsoft Office PowerPoint</Application>
  <PresentationFormat>Widescreen</PresentationFormat>
  <Paragraphs>484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          </vt:lpstr>
      <vt:lpstr>PROMENE U EKONOMIJI I DRUŠTVU  KOJE UTIČU NA SVET RADA I RADNIH ODNOSA     </vt:lpstr>
      <vt:lpstr>PROMENE U SVETU RADA </vt:lpstr>
      <vt:lpstr>PRIMERI NESTANDARDNIH / ATIPIČNIH OBLIKA RADA </vt:lpstr>
      <vt:lpstr>RADNI ODNOS I RAD VAN RADNOG ODNOSA U ZAKONODAVSTVU RS</vt:lpstr>
      <vt:lpstr>KRITERIJUMI KOJE BI TREBALO UZETI U OBZIR PRILIKOM DEFINISANJA POJMA ATIPIČNOG RADNIKA  </vt:lpstr>
      <vt:lpstr>POJAM ATIPIČNOG RADNIKA I DEFINISANJE</vt:lpstr>
      <vt:lpstr>RAZLIČITI OBLICI RADNOG ANGAŽOVANJA LICA KOD POSLODAVCA U ZAKONODAVSTVU RS</vt:lpstr>
      <vt:lpstr>STANDARDNI RADNI ODNOS - NESTANDARDNO ZAPOŠLJAVANJE</vt:lpstr>
      <vt:lpstr>PowerPoint Presentation</vt:lpstr>
      <vt:lpstr>UKLJUČIVANJE ZAPOSLENIH</vt:lpstr>
      <vt:lpstr>INFORMISANJE I KONSULTOVANJE ZAPOSLENIH  </vt:lpstr>
      <vt:lpstr>INFORMISANJE, KONSULTOVANJE I ODLUČIVANJE ZAPOSLENIH PREMA ZAKONODAVSTVU REPUBLIKE SRBIJE </vt:lpstr>
      <vt:lpstr>INFORMISANJE ZAPOSLENIH U SKLADU SA DRUGIM ZAKONIMA</vt:lpstr>
      <vt:lpstr>NAČINI INFORMISANJA I KONSULTOVANJA SA ZAPOSLENIMA U PRAKSI</vt:lpstr>
      <vt:lpstr>BENEFITI UKLJUČIVANJA RADNIKA IZ UGLA POSLODAVACA </vt:lpstr>
      <vt:lpstr>Rezultati istraživanja dobijenih putem anketnih upitnika i intervjua sprovedenih na  Projektu Nestandardni: ,,Uključivanje atipičnih radnika - primer uslužnog sektora“                  Savez samostalnih sindikata Srbije i Unija poslodavaca Srbije,            period od  8. maja do 6. juna 2023. godine</vt:lpstr>
      <vt:lpstr>PowerPoint Presentation</vt:lpstr>
      <vt:lpstr>PowerPoint Presentation</vt:lpstr>
      <vt:lpstr>Rezultati istraživanja dobijenih putem anketnih upitnika na  Projektu Nestandardni: ,,Uključivanje atipičnih radnika - primer uslužnog sektora“ SSSS i UPS</vt:lpstr>
      <vt:lpstr>Rezultati istraživanja dobijenih putem anketnih upitnika na  Projektu Nestandardni: ,,Uključivanje atipičnih radnika - primer uslužnog sektora“ SSSS i UPS</vt:lpstr>
      <vt:lpstr>Rezultati istraživanja dobijenih putem anketnih upitnika na  Projektu Nestandardni: ,,Uključivanje atipičnih radnika - primer uslužnog sektora“ SSSS i UPS</vt:lpstr>
      <vt:lpstr>Rezultati istraživanja dobijenih putem anketnih upitnika na  Projektu Nestandardni: ,,Uključivanje atipičnih radnika - primer uslužnog sektora“ SSSS i UPS</vt:lpstr>
      <vt:lpstr>Rezultati istraživanja dobijenih putem anketnih upitnika na  Projektu Nestandardni: ,,Uključivanje atipičnih radnika - primer uslužnog sektora“ SSSS i UPS</vt:lpstr>
      <vt:lpstr>Rezultati istraživanja dobijenih putem anketnih upitnika na  Projektu Nestandardni: ,,Uključivanje atipičnih radnika - primer uslužnog sektora“ SSSS i UPS</vt:lpstr>
      <vt:lpstr>PowerPoint Presentation</vt:lpstr>
      <vt:lpstr>PowerPoint Presentation</vt:lpstr>
      <vt:lpstr>Rezultati istraživanja dobijenih putem anketnih upitnika na  Projektu Nestandardni: ,,Uključivanje atipičnih radnika - primer uslužnog sektora“ SSSS i UPS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JelenaB</dc:creator>
  <cp:lastModifiedBy>VLADA</cp:lastModifiedBy>
  <cp:revision>72</cp:revision>
  <cp:lastPrinted>2024-03-11T19:31:29Z</cp:lastPrinted>
  <dcterms:created xsi:type="dcterms:W3CDTF">2022-09-14T12:51:45Z</dcterms:created>
  <dcterms:modified xsi:type="dcterms:W3CDTF">2024-03-18T09:17:52Z</dcterms:modified>
</cp:coreProperties>
</file>