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334" r:id="rId2"/>
    <p:sldId id="256" r:id="rId3"/>
    <p:sldId id="326" r:id="rId4"/>
    <p:sldId id="302" r:id="rId5"/>
    <p:sldId id="318" r:id="rId6"/>
    <p:sldId id="319" r:id="rId7"/>
    <p:sldId id="320" r:id="rId8"/>
    <p:sldId id="321" r:id="rId9"/>
    <p:sldId id="322" r:id="rId10"/>
    <p:sldId id="323" r:id="rId11"/>
    <p:sldId id="327" r:id="rId12"/>
    <p:sldId id="324" r:id="rId13"/>
    <p:sldId id="325" r:id="rId14"/>
    <p:sldId id="328" r:id="rId15"/>
    <p:sldId id="329" r:id="rId16"/>
    <p:sldId id="330" r:id="rId17"/>
    <p:sldId id="258" r:id="rId18"/>
    <p:sldId id="303" r:id="rId19"/>
    <p:sldId id="315" r:id="rId20"/>
    <p:sldId id="332" r:id="rId21"/>
    <p:sldId id="314" r:id="rId22"/>
    <p:sldId id="281" r:id="rId23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>
      <p:cViewPr varScale="1">
        <p:scale>
          <a:sx n="85" d="100"/>
          <a:sy n="85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 dirty="0"/>
              <a:t>Запослени у Републици Србији у </a:t>
            </a:r>
            <a:r>
              <a:rPr lang="en-US" b="1" dirty="0"/>
              <a:t>IV</a:t>
            </a:r>
            <a:r>
              <a:rPr lang="sr-Cyrl-RS" b="1" baseline="0" dirty="0"/>
              <a:t> кварталу 2023. године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9596699718090783E-2"/>
          <c:y val="0.13198185667889906"/>
          <c:w val="0.89034157188684748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Запослени у радном односу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2258398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30-455C-8186-5B6A3D84F3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Запослени у радном односу и ван радног односа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2315853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30-455C-8186-5B6A3D84F3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Анкета о радној снази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2870200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30-455C-8186-5B6A3D84F3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9441791"/>
        <c:axId val="619442751"/>
      </c:barChart>
      <c:catAx>
        <c:axId val="61944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442751"/>
        <c:crosses val="autoZero"/>
        <c:auto val="1"/>
        <c:lblAlgn val="ctr"/>
        <c:lblOffset val="100"/>
        <c:noMultiLvlLbl val="0"/>
      </c:catAx>
      <c:valAx>
        <c:axId val="61944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44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17535C-96BE-45FB-8082-6C4F666BD98F}" type="datetimeFigureOut">
              <a:rPr lang="en-US" smtClean="0"/>
              <a:t>18-Mar-24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ECDA4551-2CA5-43A7-BE0E-1DF65E56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2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AEFA0-AF52-429F-8E0C-3B4D0D0293C1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7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472E-328D-4976-8ACB-9D6189E8DC15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5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E848-CBB4-424B-9637-4FDF711F9A6F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5FF4-2232-428D-9CB5-E2A35690A74B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6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83D-6FCC-4396-857E-7226B50E3423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0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D0B3-4D3A-4B58-B768-17138EDE9680}" type="datetime1">
              <a:rPr lang="en-US" smtClean="0"/>
              <a:t>18-Mar-24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5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E051-6183-4C51-B015-AA147DC2DAB7}" type="datetime1">
              <a:rPr lang="en-US" smtClean="0"/>
              <a:t>18-Mar-24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2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931B-C28B-4543-93BA-598F561F1AB0}" type="datetime1">
              <a:rPr lang="en-US" smtClean="0"/>
              <a:t>18-Mar-24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3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F806A-8658-481C-9148-0B15DFB33985}" type="datetime1">
              <a:rPr lang="en-US" smtClean="0"/>
              <a:t>18-Mar-24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0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F7CC-8A78-406B-8565-A54D9506B05F}" type="datetime1">
              <a:rPr lang="en-US" smtClean="0"/>
              <a:t>18-Mar-24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5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726BB-1A50-49A2-BEFC-634254B81CC6}" type="datetime1">
              <a:rPr lang="en-US" smtClean="0"/>
              <a:t>18-Mar-24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5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2534B-16D6-4EAC-AA50-BB1DB7C9474B}" type="datetime1">
              <a:rPr lang="en-US" smtClean="0"/>
              <a:t>18-Mar-24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BF7F7-49B0-49B0-ADC4-E2420E78D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1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E207D-3D3C-D308-D2B4-40C0893EE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2235" y="1242313"/>
            <a:ext cx="6858000" cy="1790700"/>
          </a:xfrm>
        </p:spPr>
        <p:txBody>
          <a:bodyPr>
            <a:normAutofit fontScale="90000"/>
          </a:bodyPr>
          <a:lstStyle/>
          <a:p>
            <a:pPr marL="342900" indent="-171450">
              <a:lnSpc>
                <a:spcPct val="107000"/>
              </a:lnSpc>
              <a:spcBef>
                <a:spcPts val="0"/>
              </a:spcBef>
            </a:pPr>
            <a:r>
              <a:rPr lang="en-US" sz="135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br>
              <a:rPr lang="en-U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3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br>
              <a:rPr lang="en-US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500622-7D1F-9C9B-4DEA-1E3E616A3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2204865"/>
            <a:ext cx="8856984" cy="4608512"/>
          </a:xfrm>
        </p:spPr>
        <p:txBody>
          <a:bodyPr>
            <a:normAutofit/>
          </a:bodyPr>
          <a:lstStyle/>
          <a:p>
            <a:endParaRPr lang="sr-Latn-RS" sz="1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r-Latn-RS" sz="2000" b="1" dirty="0">
                <a:solidFill>
                  <a:schemeClr val="accent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NACIONALNA RADIONICA:</a:t>
            </a:r>
          </a:p>
          <a:p>
            <a:pPr>
              <a:spcBef>
                <a:spcPts val="0"/>
              </a:spcBef>
            </a:pPr>
            <a:br>
              <a:rPr lang="en-US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Latn-RS" sz="2000" b="1" dirty="0">
                <a:solidFill>
                  <a:schemeClr val="accent1"/>
                </a:solidFill>
                <a:ea typeface="Calibri" panose="020F0502020204030204" pitchFamily="34" charset="0"/>
              </a:rPr>
              <a:t>NESTANDARDNI:</a:t>
            </a:r>
            <a:endParaRPr lang="en-US" sz="20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r-Latn-RS" sz="2000" b="1" dirty="0">
                <a:solidFill>
                  <a:schemeClr val="accent1"/>
                </a:solidFill>
                <a:ea typeface="Calibri" panose="020F0502020204030204" pitchFamily="34" charset="0"/>
              </a:rPr>
              <a:t>,,Uključivanje atipičnih radnika - primer uslužnog sektora</a:t>
            </a:r>
            <a:r>
              <a:rPr lang="sr-Latn-RS" sz="2000" b="1" i="1" dirty="0">
                <a:solidFill>
                  <a:schemeClr val="accent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en-US" sz="20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r-Latn-RS" sz="2000" b="1" dirty="0">
                <a:solidFill>
                  <a:schemeClr val="accent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Beograd</a:t>
            </a:r>
            <a:r>
              <a:rPr lang="en-US" sz="2000" b="1" dirty="0">
                <a:solidFill>
                  <a:schemeClr val="accent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RS" sz="2000" b="1" dirty="0">
                <a:solidFill>
                  <a:schemeClr val="accent1"/>
                </a:solidFill>
                <a:ea typeface="Calibri" panose="020F0502020204030204" pitchFamily="34" charset="0"/>
              </a:rPr>
              <a:t>14. mart 2024. godine</a:t>
            </a:r>
            <a:br>
              <a:rPr lang="en-US" sz="18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r-Latn-R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endParaRPr lang="sr-Latn-RS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5" name="Picture 4" descr="Unija poslodavaca Srbije">
            <a:extLst>
              <a:ext uri="{FF2B5EF4-FFF2-40B4-BE49-F238E27FC236}">
                <a16:creationId xmlns:a16="http://schemas.microsoft.com/office/drawing/2014/main" id="{A296CB29-7712-C183-AF5B-E162C2A66A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80" y="4533284"/>
            <a:ext cx="1071563" cy="5319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B9DC84F-BAAE-7AE1-D775-076E57773E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669" t="72354" r="39977" b="20293"/>
          <a:stretch/>
        </p:blipFill>
        <p:spPr bwMode="auto">
          <a:xfrm>
            <a:off x="3089265" y="4639292"/>
            <a:ext cx="1703266" cy="3643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Logo">
            <a:extLst>
              <a:ext uri="{FF2B5EF4-FFF2-40B4-BE49-F238E27FC236}">
                <a16:creationId xmlns:a16="http://schemas.microsoft.com/office/drawing/2014/main" id="{7E824A22-8EA1-5FFA-0774-E518804648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736" y="4489749"/>
            <a:ext cx="676751" cy="513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5A669B-CF66-E3F8-E064-4413DE99ED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843" y="132097"/>
            <a:ext cx="5720073" cy="185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0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C410-35BD-6723-7DEA-43701A34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 на одређено  време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1BC8-D3D0-7D83-7C4D-FD4EA6760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218" y="1624012"/>
            <a:ext cx="792088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Учешће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одређено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време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укупном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броју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радника</a:t>
            </a:r>
            <a:r>
              <a:rPr lang="sr-Cyrl-R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sr-Cyrl-RS" sz="2000" i="1" kern="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2010.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………………………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8,7%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2014.      ,,      ……………………   14,4%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2019.      ,,      ……………………   19,4%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2021.      ,,      ……………………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19,2%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  ,,      ……………………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</a:t>
            </a:r>
          </a:p>
          <a:p>
            <a:pPr marL="0" indent="0">
              <a:buNone/>
            </a:pPr>
            <a:endParaRPr lang="sr-Cyrl-RS" sz="2000" i="1" kern="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4851CA-4463-A070-264F-199E227E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9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E707F-8F7C-D686-3DE8-C8D7B3F5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 код (од) куће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AF7FD-799B-04A6-55ED-9895A91BD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r-Cyrl-R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периоду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2019.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проценат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радила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(од)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куће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укупном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био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следећи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2019.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…………… 8,0%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2020.    ,,       …………… 9,9%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2021.    ,,       …………… 11,3%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,,       ……………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8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%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3F6BC-A989-59AC-5127-DAA2F463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47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F572-DCB8-088B-E23B-87BF2A229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Нестандардни(атипични) рад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617FF-3787-BD6C-A5FC-B39967486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Учешће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 на нестандардном раду 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укупном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броју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радника</a:t>
            </a:r>
            <a:r>
              <a:rPr lang="sr-Cyrl-R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2010.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………………………11,4%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2020.      ,,      ……………………   20,7%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2021.      ,,      ………………………22,9%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  ,,      ………………………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,9%</a:t>
            </a:r>
          </a:p>
          <a:p>
            <a:pPr marL="0" indent="0">
              <a:buNone/>
            </a:pPr>
            <a:endParaRPr lang="sr-Cyrl-RS" sz="2000" i="1" kern="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A557C-5AD6-1C95-EC4F-ACFFE1D30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56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1BB9-C07E-7143-4552-F6085C8CF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 радне и боравишне дозволе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366FD-A7C3-02F5-EAE1-A7B4325E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Повећање броја издатих радних дозвола </a:t>
            </a:r>
            <a:r>
              <a:rPr lang="sr-Cyrl-R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страним радницима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2014. године…….. 1.500 дозвола</a:t>
            </a: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2023.     ,,      …….50.397     ,,</a:t>
            </a: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  први пут боравишне дозволе </a:t>
            </a:r>
            <a:r>
              <a:rPr lang="sr-Cyrl-R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грађанима  Србије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ЕУ у 2022. години:</a:t>
            </a: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69.416 лица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55195-5D6E-4270-2904-51A39E69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92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3355F-CAFE-B9AC-F92C-2AAA5EDD1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Демографска кретања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5932C-EA24-8FEE-5583-B82CE21F6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r-Cyrl-RS" sz="1800" i="1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r-Cyrl-RS" sz="1800" i="1" kern="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1)  У 2023. години, </a:t>
            </a:r>
            <a:r>
              <a:rPr lang="sr-Cyrl-RS" sz="18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рођено је 60.813 беба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што је </a:t>
            </a:r>
            <a:r>
              <a:rPr lang="sr-Cyrl-RS" sz="18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најмањи број рођених беба од 1900. године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(тј. у последње 123 године). Другим речима, више деце рођено је у Србији за време: два балканска рата, два светска рата, НАТО агресије и пандемије </a:t>
            </a:r>
            <a:r>
              <a:rPr lang="sr-Latn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Covid 19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2) 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периоду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2012. 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 202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одине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sr-Cyrl-RS" sz="1800" b="1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умрло је 504.751 лица више него што је рађано</a:t>
            </a:r>
            <a:r>
              <a:rPr lang="sr-Cyrl-RS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 просечно годишње 42.063 лица више;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3) Неповољан утицај на тржиште рада (мањак радне снаге).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CA139-0912-6BEB-CCCC-B817D09B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28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2E773-E28F-7941-948E-ACE926F70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Појам ,,запослени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BC84E-4EB2-1810-E4EC-6CB14599B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257801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,,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физичко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послодавца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чл.5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ст.1);</a:t>
            </a: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,,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физичко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послодавца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било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оспособљава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послодавца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осим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послов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кућног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помоћног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особља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код послодавца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безбедности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здрављу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члан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4).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,,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имају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формално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уговор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запослењу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односно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заснован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послодавцем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одређено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неодређено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време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уговора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уговора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обављању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привремених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повремених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послова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обављају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самосталне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делатности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оснивачи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привредних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друштава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предузетничких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радњи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обављају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пољопривредне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делатности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а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налазе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евиденцији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Централног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регистра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обавезног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социјалног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осигурања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Републички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статистику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САОПШТЕЊЕ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Тржиште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рада-регистрована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запосленост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,,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старости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15-89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најмање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један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посматраној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седмици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обављала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неки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плаћени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посао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новци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натури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имала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запослење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тој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седмици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била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привремено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одсутна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Републички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статистику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САОПШТЕЊЕ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Анкета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радној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снази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7AA9B-A293-89E3-A1A7-971017CDD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10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1DA92-701E-8094-A151-9606D85E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Графички приказ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87D64F5-444B-C3DD-FEC3-32EF02822E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557052"/>
              </p:ext>
            </p:extLst>
          </p:nvPr>
        </p:nvGraphicFramePr>
        <p:xfrm>
          <a:off x="457200" y="1143000"/>
          <a:ext cx="8229600" cy="552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E5FD7-3565-A279-79E5-D3E229BE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69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96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Закон о раду (члан 5)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517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Запослени је: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физичко лице које је у радном односу код послодавца</a:t>
            </a:r>
            <a:r>
              <a:rPr lang="sr-Cyrl-R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  <a:p>
            <a:pPr marL="0" indent="0">
              <a:buNone/>
            </a:pPr>
            <a:r>
              <a:rPr lang="sr-Cyrl-R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2) 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Дефиниција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појма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,,</a:t>
            </a:r>
            <a:r>
              <a:rPr lang="en-US" sz="18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садржана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преуска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штетна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јер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велики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лишава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могућности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остварују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утврђена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законом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могућности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чланови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синдиката</a:t>
            </a:r>
            <a:r>
              <a:rPr lang="sr-Cyrl-R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Комитет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економска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социјална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културна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Уједињених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нација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седиштем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Женеви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састанку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одржаном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21, 22. и 23.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фебруара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2022.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разматрао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Трећи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периодични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извештај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Србије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примени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Пакта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економским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социјалним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културним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правима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састанку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одржаном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марта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2022.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усвојио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документ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називом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„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Закључна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запажања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вези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Трећим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периодичним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извештајем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Србије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даљем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тексту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Закључна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запажања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Комитет  истиче да је забринут због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уске дефиниције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„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 лица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 у Закону о раду, због чега је велики број радника у неформалној економији и у нетрадиционалним </a:t>
            </a: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облицима запошљавања искључени из рада и социјалне заштите.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5)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Комитет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препоручује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Србија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дефиницију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'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' у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усклади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чланом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7.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Пакта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међународним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стандардима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осигура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сви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радници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обзира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сектор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индустрију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или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облик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запослења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подједнако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заштићени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Законом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сродним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прописима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раду</a:t>
            </a:r>
            <a:r>
              <a:rPr lang="en-GB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  <a:p>
            <a:endParaRPr lang="sr-Cyrl-R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94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F7216-8873-4360-B39A-0F2DE0BAB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раду (члан 6)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83EDE-7B4D-4BDD-BDE5-C164FEE44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r-Cyrl-R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Према члану 6. Закона о раду,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синдикатом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sr-Cyrl-R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сматра се самостална, демократска и независна организација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запослених</a:t>
            </a:r>
            <a:r>
              <a:rPr lang="sr-Cyrl-R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коју се они добровољно удружују ради заступања, представљања, унапређења и заштите својих професионалних, радних, економских, социјалних, културних и других појединачних и колективних интереса</a:t>
            </a:r>
            <a:r>
              <a:rPr lang="sr-Latn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Према Закону о раду, право на синдикално организовање имају само запослени, односно лица запослена на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неодређено</a:t>
            </a:r>
            <a:r>
              <a:rPr lang="sr-Cyrl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одређено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време.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30C41-231B-4747-95CE-792E071AF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78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B7530-A597-4FB5-8C33-2A88358CD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раду (члан 6)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39B3D-0080-4B6A-A111-21AE6691E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дређење </a:t>
            </a:r>
            <a:r>
              <a:rPr lang="sr-Cyrl-R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института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,,синдикат</a:t>
            </a:r>
            <a:r>
              <a:rPr lang="sr-Latn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члану 6. Закона о раду, у супротности са: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а) </a:t>
            </a:r>
            <a:r>
              <a:rPr lang="sr-Cyrl-RS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Уставом Републике Србија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(Устав, чланом 55, гарантује слободу политичког, синдикалног и сваког другог удруживања и право да се остане изван сваког удружења). Устав Републике Србије, право на синдикално организовање, не даје само лицима која су у радном односу, већ и свим осталим лицима.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б) Конвенцијом МОР-а бр. 87 о синдикалним слободама и заштити синдикалних права из 1948. године.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в) Конвенцијом МОР-а бр. 98 о правима радника на организовање и на колективно преговарање из 1949. године.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г) Конвенцијом МОР-а бр. 135 о заштити и олакшицама које се пружају представницима радника у предузећу из 1971. године.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д) Препоруком бр. 143 о радничким представницима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A93DE-8EAE-47CA-8623-C43F36D0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4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АТИПИЧНИ (НЕСТАНДАРДНИ) РАД</a:t>
            </a:r>
            <a:br>
              <a:rPr lang="sr-Cyrl-R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У РЕПУБЛИЦИ СРБИЈИ</a:t>
            </a:r>
            <a:br>
              <a:rPr lang="sr-Cyrl-R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>
                <a:latin typeface="Times New Roman" pitchFamily="18" charset="0"/>
                <a:cs typeface="Times New Roman" pitchFamily="18" charset="0"/>
              </a:rPr>
              <a:t>Др Сања Пауновић</a:t>
            </a:r>
            <a:br>
              <a:rPr lang="sr-Cyrl-RS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>
                <a:latin typeface="Times New Roman" pitchFamily="18" charset="0"/>
                <a:cs typeface="Times New Roman" pitchFamily="18" charset="0"/>
              </a:rPr>
              <a:t>Др Рајко Косановић</a:t>
            </a:r>
            <a:br>
              <a:rPr lang="sr-Cyrl-RS" sz="6000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4653136"/>
            <a:ext cx="8640960" cy="1752600"/>
          </a:xfrm>
        </p:spPr>
        <p:txBody>
          <a:bodyPr>
            <a:normAutofit fontScale="85000" lnSpcReduction="2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Cyrl-R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Београд,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14. март 2024. године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logo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32656"/>
            <a:ext cx="244792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9205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84379-F9FC-AF1C-0A3E-5B057FBF0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2453"/>
            <a:ext cx="8229600" cy="1143000"/>
          </a:xfrm>
        </p:spPr>
        <p:txBody>
          <a:bodyPr>
            <a:noAutofit/>
          </a:bodyPr>
          <a:lstStyle/>
          <a:p>
            <a:r>
              <a:rPr lang="sr-Cyrl-R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Одбор за слободу удруживања МОР-а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74696-B76A-84F4-62F2-38D3DDE21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Cyrl-R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Одбор за слободу удруживања МОР-а</a:t>
            </a:r>
            <a:r>
              <a:rPr lang="sr-Cyrl-R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је специјализовано трипартитно тело које решава по жалбама представника синдиката и послодаваца из држава потписница конвенција МОР-а у вези са применом конвенција. </a:t>
            </a:r>
          </a:p>
          <a:p>
            <a:pPr marL="0" indent="0">
              <a:buNone/>
            </a:pP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Из праксе овог Одбора, произилази да:</a:t>
            </a:r>
          </a:p>
          <a:p>
            <a:pPr marL="0" indent="0">
              <a:buNone/>
            </a:pPr>
            <a:r>
              <a:rPr lang="sr-Cyrl-R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	1)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сви радници, без икакве дискриминације у односу на професију или у односу на правни основ по ком раде, имају право на синдикално организовање</a:t>
            </a:r>
            <a:r>
              <a:rPr lang="sr-Cyrl-RS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sr-Cyrl-RS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	2) </a:t>
            </a:r>
            <a:r>
              <a:rPr lang="sr-Cyrl-R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отпуштање радника не може довести до престанка синдикалног статуса.</a:t>
            </a: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0DA1BF-567B-6891-7075-BE19C3A43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42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60562-343E-46E4-9DDC-C51D4B3C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Предлози за измену Закона о раду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9CAAC-03A3-4CD7-92FE-A91F23D67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r-Cyrl-R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sr-Cyrl-R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Запослени (радник) је свако радно ангажовано лице, без обзира на основ по коме је ангажовано.</a:t>
            </a:r>
          </a:p>
          <a:p>
            <a:pPr marL="0" indent="0">
              <a:buNone/>
            </a:pPr>
            <a:r>
              <a:rPr lang="sr-Cyrl-R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појмом ,, радник</a:t>
            </a:r>
            <a:r>
              <a:rPr lang="sr-Latn-R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подразумевају се и самозапослена лица</a:t>
            </a:r>
            <a:r>
              <a:rPr lang="sr-Cyrl-R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,,</a:t>
            </a:r>
            <a:r>
              <a:rPr lang="sr-Cyrl-RS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Синдикат  је</a:t>
            </a:r>
            <a:r>
              <a:rPr lang="sr-Cyrl-R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самостална, демократска и независна организација радника у коју се они добровољно удружују ради заступања, представљања, унапређења и заштите својих професионалних, радних, економских, социјалних, културних и других појединачних и колективних интереса</a:t>
            </a:r>
            <a:r>
              <a:rPr lang="sr-Latn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Предложеним, поред осталих неопходних, изменама створиле би се претпоставке за побољшање положаја запоселних на атипичним (нестандарним) пословима (у 2023. години просечна нето зарада запослених ван радног односа била је за 40,9</a:t>
            </a:r>
            <a:r>
              <a:rPr lang="sr-Latn-R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sr-Cyrl-R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нижа од зараде запослених у радном односу).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6989C-BB0F-4123-8356-180F01DE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25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861048"/>
            <a:ext cx="7772400" cy="1470025"/>
          </a:xfrm>
        </p:spPr>
        <p:txBody>
          <a:bodyPr/>
          <a:lstStyle/>
          <a:p>
            <a:r>
              <a:rPr lang="sr-Cyrl-RS" b="1" i="1" dirty="0"/>
              <a:t>ХВАЛА  НА  ПАЖЊИ</a:t>
            </a:r>
            <a:endParaRPr lang="en-US" b="1" i="1" dirty="0"/>
          </a:p>
        </p:txBody>
      </p:sp>
      <p:pic>
        <p:nvPicPr>
          <p:cNvPr id="4" name="Picture 5" descr="logo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06377"/>
            <a:ext cx="244792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5622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C887F-AF96-87DC-158C-462BC21C4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Садржај презентације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8807E-2046-42A1-A68C-8261CA8C6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Ближе дефинисање појма ,,нестандардни (атипични рад)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трендови на тржишту рада у Републици Србији;</a:t>
            </a:r>
          </a:p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Појам ,,запослени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законодавству и у статистици Републике Србије;</a:t>
            </a:r>
          </a:p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Предлози за измене у Закону о раду.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1FD5B-A11F-6FBA-07B2-D08A24F1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52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181B-E948-456D-A8A6-89504698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kern="0" dirty="0">
                <a:latin typeface="Times New Roman" panose="02020603050405020304" pitchFamily="18" charset="0"/>
              </a:rPr>
              <a:t>Облици радног ангажовања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D4FFF-75D1-480E-A03A-037397F1C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 облици радног ангажовања, односно запослења су: </a:t>
            </a:r>
          </a:p>
          <a:p>
            <a:pPr>
              <a:buAutoNum type="arabicParenR"/>
            </a:pPr>
            <a:r>
              <a:rPr lang="sr-Latn-RS" sz="36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36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стандардно запослење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</a:p>
          <a:p>
            <a:pPr>
              <a:buAutoNum type="arabicParenR"/>
            </a:pP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36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нестандардно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sr-Cyrl-R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атипично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R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флексибилно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R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прекарно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R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несигурно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sr-Cyrl-RS" sz="36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запослење</a:t>
            </a:r>
            <a:r>
              <a:rPr lang="sr-Cyrl-R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36FB9-095A-43A2-AED6-4A6B888BB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383C-748B-40B0-7A33-474A9172F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Стандарно запослење</a:t>
            </a:r>
            <a:br>
              <a:rPr lang="sr-Cyrl-R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sr-Cyrl-R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(доминантни облик рада)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42F33-29DF-5080-1708-936B00FA1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Карактеристике: </a:t>
            </a:r>
          </a:p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стални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(рад на неодређено време)</a:t>
            </a:r>
            <a:r>
              <a:rPr lang="sr-Cyrl-R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рад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пуним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радним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временом</a:t>
            </a:r>
            <a:r>
              <a:rPr lang="sr-Cyrl-R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sr-Cyrl-R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биполарност радног односа, односно двострани радни однос између запосленог и послодавца, који се регулише уго</a:t>
            </a:r>
            <a:r>
              <a:rPr lang="sr-Cyrl-R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ром о раду (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директан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између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запосленог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послодавца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постојање сигурности за запослене и њихове заштите; </a:t>
            </a:r>
          </a:p>
          <a:p>
            <a:pPr marL="0" indent="0">
              <a:buNone/>
            </a:pPr>
            <a:r>
              <a:rPr lang="sr-Cyrl-R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могућност послодаваца да се поуздају у стабилну и стручну радну снагу и да на ефикаснији начин организују рад.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DA1F5-C2A5-37C2-7CDB-799D9180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F41F-7081-386D-9C8D-111B4A8A5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en-US" sz="4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естандардн</a:t>
            </a:r>
            <a:r>
              <a:rPr lang="sr-Cyrl-RS" sz="40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 (атипично)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запослењ</a:t>
            </a:r>
            <a:r>
              <a:rPr lang="sr-Cyrl-R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4CB1-959F-7148-2B2F-E9C2981A5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постоји општепихваћена дефиниција нестандардног рада;</a:t>
            </a:r>
          </a:p>
          <a:p>
            <a:r>
              <a:rPr lang="sr-Cyrl-RS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Рад који одступа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стандардног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запослења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Cyrl-RS" sz="1800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МОР: ,,Нестандардно запошљавање широм света</a:t>
            </a:r>
            <a:r>
              <a:rPr lang="sr-Latn-R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sr-Cyrl-R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(2016):</a:t>
            </a:r>
          </a:p>
          <a:p>
            <a:pPr marL="0" indent="0" algn="just">
              <a:buNone/>
            </a:pPr>
            <a:r>
              <a:rPr lang="sr-Cyrl-R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ч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етири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категорије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нестандардних запошљавања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0" algn="just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привремено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запошљавање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(уговори на одређено време, на основу пројеката или сезонских задатака);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одређено  време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посредством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агенција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привремено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запошљавање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облици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запослења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који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укључују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више</a:t>
            </a:r>
            <a:r>
              <a:rPr lang="sr-Cyrl-R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стране односе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 </a:t>
            </a:r>
          </a:p>
          <a:p>
            <a:pPr indent="0" algn="just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прикривено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шљавање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зависно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самозапослење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800CB-105D-82C2-FC15-88C00AA79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4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06DA8-F79C-0998-87F2-8A24CA73F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en-US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ове</a:t>
            </a:r>
            <a:r>
              <a:rPr lang="sr-Cyrl-RS" sz="24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форме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рада</a:t>
            </a:r>
            <a:r>
              <a:rPr lang="sr-Cyrl-R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односно запошљавања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r-Cyrl-R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данас највише присутне у замљама Европске уније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EC80A-3458-2CE2-5388-266593775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Масовни или групни рад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Crowd Employment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sr-Cyrl-RS" sz="1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еформални рад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Casual Work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Услужни рад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Portfolio work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Дељење запослених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Labour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Pooling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Employee Sharing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Дељење посла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Job sharing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Привремени менаџмент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Interim Management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sr-Cyrl-R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Мобилни рад базиран на информационој технологији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ICT based mobile work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</a:t>
            </a:r>
            <a:r>
              <a:rPr lang="sr-Cyrl-RS" sz="1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бази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ваучера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Voucher Systems Work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</a:t>
            </a:r>
            <a:r>
              <a:rPr lang="sr-Cyrl-RS" sz="1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аједничко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запошљавање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Collaborative Employment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16B76-571B-84EE-971E-A2374537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9EAD8-E4BA-9EA9-3FA6-832FA915D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трендови на тржишту рада у Србији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53636-E30C-96A3-8C67-A5FD0055D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5257800"/>
          </a:xfrm>
        </p:spPr>
        <p:txBody>
          <a:bodyPr/>
          <a:lstStyle/>
          <a:p>
            <a:pPr marL="0" indent="0">
              <a:buNone/>
            </a:pP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r-Cyrl-R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трендови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тржишту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Србији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последњих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десетак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година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1) С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мањење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учешћа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неодређено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време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укупном броју запослених;</a:t>
            </a:r>
          </a:p>
          <a:p>
            <a:pPr marL="0" indent="0"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2)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овећање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учешћа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одређено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време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укупном броју запослених;</a:t>
            </a:r>
          </a:p>
          <a:p>
            <a:pPr marL="0" indent="0"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3)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овећање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учешћа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лица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нестандардним пословима у укупном броју запослених;</a:t>
            </a:r>
          </a:p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4) Повећање броја издатих радних дозвола страним радницима;</a:t>
            </a:r>
          </a:p>
          <a:p>
            <a:pPr marL="0" indent="0"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5) Броја издатих боравишних дозвола српским радницима у иностранству;</a:t>
            </a:r>
          </a:p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6) Неповољна демографска кретања;</a:t>
            </a:r>
          </a:p>
          <a:p>
            <a:pPr marL="0" indent="0">
              <a:buNone/>
            </a:pPr>
            <a:r>
              <a:rPr lang="sr-Cyrl-R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7) Недостатак радне снаге.</a:t>
            </a:r>
            <a:endParaRPr lang="sr-Cyrl-R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7F9C4-158B-7CC3-5EAD-42FEA2C9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3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65AE5-347A-158B-53E1-D5C2EACB8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 на неодређено  време</a:t>
            </a:r>
            <a:b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2ECB0-9D99-6273-FE3C-58C4393B8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600200"/>
            <a:ext cx="8003232" cy="4983162"/>
          </a:xfrm>
        </p:spPr>
        <p:txBody>
          <a:bodyPr/>
          <a:lstStyle/>
          <a:p>
            <a:pPr marL="0" indent="0">
              <a:buNone/>
            </a:pP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Учешће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броја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неодређено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време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укупном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броју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запослених</a:t>
            </a:r>
            <a:r>
              <a:rPr lang="en-U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радника</a:t>
            </a:r>
            <a:r>
              <a:rPr lang="sr-Cyrl-RS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sr-Cyrl-RS" sz="2000" i="1" kern="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2010. </a:t>
            </a:r>
            <a:r>
              <a:rPr lang="sr-Cyrl-C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одине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……………………</a:t>
            </a:r>
            <a:r>
              <a:rPr lang="sr-Cyrl-R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88,5%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2014.      ,,      ……………………   81,4%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2019.      ,,      ……………………   77,1%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2021.      ,,      ……………………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77,1%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  ,,      ……………………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r>
              <a:rPr lang="sr-Cyrl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,1%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DC2B5-0720-8131-2FF8-3F92C847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F7F7-49B0-49B0-ADC4-E2420E78D3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73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1869</Words>
  <Application>Microsoft Office PowerPoint</Application>
  <PresentationFormat>On-screen Show (4:3)</PresentationFormat>
  <Paragraphs>168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          </vt:lpstr>
      <vt:lpstr>        АТИПИЧНИ (НЕСТАНДАРДНИ) РАД У РЕПУБЛИЦИ СРБИЈИ Др Сања Пауновић Др Рајко Косановић      </vt:lpstr>
      <vt:lpstr>Садржај презентације</vt:lpstr>
      <vt:lpstr>Облици радног ангажовања</vt:lpstr>
      <vt:lpstr>Стандарно запослење (доминантни облик рада)</vt:lpstr>
      <vt:lpstr> Нестандардно (атипично) запослење</vt:lpstr>
      <vt:lpstr>Нове форме рада, односно запошљавања. данас највише присутне у замљама Европске уније</vt:lpstr>
      <vt:lpstr>Основни трендови на тржишту рада у Србији</vt:lpstr>
      <vt:lpstr>Рад на неодређено  време </vt:lpstr>
      <vt:lpstr>Рад на одређено  време</vt:lpstr>
      <vt:lpstr>Рад код (од) куће</vt:lpstr>
      <vt:lpstr>Нестандардни(атипични) рад</vt:lpstr>
      <vt:lpstr>Издате радне и боравишне дозволе</vt:lpstr>
      <vt:lpstr>Демографска кретања</vt:lpstr>
      <vt:lpstr>Појам ,,запослени“</vt:lpstr>
      <vt:lpstr>Графички приказ</vt:lpstr>
      <vt:lpstr>Закон о раду (члан 5)</vt:lpstr>
      <vt:lpstr>Закон о раду (члан 6)</vt:lpstr>
      <vt:lpstr>Закон о раду (члан 6)</vt:lpstr>
      <vt:lpstr>Одбор за слободу удруживања МОР-а</vt:lpstr>
      <vt:lpstr>Предлози за измену Закона о раду</vt:lpstr>
      <vt:lpstr>ХВАЛА  НА 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МАКРОЕКОНОМСКА КРЕТАЊА У РЕПУБЛИЦИ СРБИЈИ И ЊИХОВ УТИЦАЈ НА ФУНКЦИОНИСАЊЕ СИСТЕМА ЗДРАВСТВЕНЕ ЗАШТИТЕ</dc:title>
  <dc:creator>DrRajko</dc:creator>
  <cp:lastModifiedBy>VLADA</cp:lastModifiedBy>
  <cp:revision>124</cp:revision>
  <cp:lastPrinted>2024-03-13T11:56:49Z</cp:lastPrinted>
  <dcterms:created xsi:type="dcterms:W3CDTF">2016-04-01T13:52:00Z</dcterms:created>
  <dcterms:modified xsi:type="dcterms:W3CDTF">2024-03-18T09:17:11Z</dcterms:modified>
</cp:coreProperties>
</file>